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43" r:id="rId3"/>
    <p:sldId id="348" r:id="rId4"/>
    <p:sldId id="349" r:id="rId5"/>
    <p:sldId id="350" r:id="rId6"/>
    <p:sldId id="351" r:id="rId7"/>
    <p:sldId id="264" r:id="rId8"/>
    <p:sldId id="352" r:id="rId9"/>
    <p:sldId id="344" r:id="rId10"/>
    <p:sldId id="380" r:id="rId11"/>
    <p:sldId id="353" r:id="rId12"/>
    <p:sldId id="354" r:id="rId13"/>
    <p:sldId id="268" r:id="rId14"/>
    <p:sldId id="269" r:id="rId15"/>
    <p:sldId id="270" r:id="rId16"/>
    <p:sldId id="271" r:id="rId17"/>
    <p:sldId id="272" r:id="rId18"/>
    <p:sldId id="381" r:id="rId19"/>
    <p:sldId id="2523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2168" r:id="rId28"/>
    <p:sldId id="2169" r:id="rId29"/>
    <p:sldId id="2170" r:id="rId30"/>
    <p:sldId id="2171" r:id="rId31"/>
    <p:sldId id="2172" r:id="rId32"/>
    <p:sldId id="2173" r:id="rId33"/>
    <p:sldId id="2175" r:id="rId34"/>
    <p:sldId id="2176" r:id="rId35"/>
    <p:sldId id="2177" r:id="rId36"/>
    <p:sldId id="2178" r:id="rId37"/>
    <p:sldId id="2526" r:id="rId38"/>
    <p:sldId id="2152" r:id="rId39"/>
    <p:sldId id="2156" r:id="rId40"/>
    <p:sldId id="2153" r:id="rId41"/>
    <p:sldId id="2154" r:id="rId42"/>
    <p:sldId id="2155" r:id="rId43"/>
    <p:sldId id="2524" r:id="rId44"/>
    <p:sldId id="389" r:id="rId45"/>
    <p:sldId id="2160" r:id="rId46"/>
    <p:sldId id="2157" r:id="rId47"/>
    <p:sldId id="390" r:id="rId48"/>
    <p:sldId id="2161" r:id="rId49"/>
    <p:sldId id="2162" r:id="rId50"/>
    <p:sldId id="391" r:id="rId51"/>
    <p:sldId id="392" r:id="rId52"/>
    <p:sldId id="393" r:id="rId53"/>
    <p:sldId id="394" r:id="rId54"/>
    <p:sldId id="2163" r:id="rId55"/>
    <p:sldId id="396" r:id="rId56"/>
    <p:sldId id="395" r:id="rId57"/>
    <p:sldId id="2164" r:id="rId58"/>
    <p:sldId id="397" r:id="rId59"/>
    <p:sldId id="398" r:id="rId60"/>
    <p:sldId id="399" r:id="rId61"/>
    <p:sldId id="400" r:id="rId62"/>
    <p:sldId id="401" r:id="rId63"/>
    <p:sldId id="2158" r:id="rId64"/>
    <p:sldId id="2159" r:id="rId65"/>
    <p:sldId id="2525" r:id="rId66"/>
    <p:sldId id="2165" r:id="rId67"/>
    <p:sldId id="2166" r:id="rId68"/>
    <p:sldId id="2167" r:id="rId69"/>
    <p:sldId id="2522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29F0442-028D-4246-9A27-BAB2E5B77B0E}">
          <p14:sldIdLst>
            <p14:sldId id="256"/>
            <p14:sldId id="343"/>
            <p14:sldId id="348"/>
            <p14:sldId id="349"/>
            <p14:sldId id="350"/>
            <p14:sldId id="351"/>
            <p14:sldId id="264"/>
            <p14:sldId id="352"/>
            <p14:sldId id="344"/>
            <p14:sldId id="380"/>
            <p14:sldId id="353"/>
            <p14:sldId id="354"/>
            <p14:sldId id="268"/>
            <p14:sldId id="269"/>
            <p14:sldId id="270"/>
            <p14:sldId id="271"/>
            <p14:sldId id="272"/>
            <p14:sldId id="381"/>
            <p14:sldId id="2523"/>
            <p14:sldId id="382"/>
            <p14:sldId id="383"/>
            <p14:sldId id="384"/>
            <p14:sldId id="385"/>
            <p14:sldId id="386"/>
            <p14:sldId id="387"/>
            <p14:sldId id="388"/>
            <p14:sldId id="2168"/>
            <p14:sldId id="2169"/>
            <p14:sldId id="2170"/>
            <p14:sldId id="2171"/>
            <p14:sldId id="2172"/>
            <p14:sldId id="2173"/>
            <p14:sldId id="2175"/>
            <p14:sldId id="2176"/>
            <p14:sldId id="2177"/>
            <p14:sldId id="2178"/>
            <p14:sldId id="2526"/>
            <p14:sldId id="2152"/>
            <p14:sldId id="2156"/>
            <p14:sldId id="2153"/>
            <p14:sldId id="2154"/>
            <p14:sldId id="2155"/>
            <p14:sldId id="2524"/>
            <p14:sldId id="389"/>
            <p14:sldId id="2160"/>
            <p14:sldId id="2157"/>
            <p14:sldId id="390"/>
            <p14:sldId id="2161"/>
            <p14:sldId id="2162"/>
            <p14:sldId id="391"/>
            <p14:sldId id="392"/>
            <p14:sldId id="393"/>
            <p14:sldId id="394"/>
            <p14:sldId id="2163"/>
            <p14:sldId id="396"/>
            <p14:sldId id="395"/>
            <p14:sldId id="2164"/>
            <p14:sldId id="397"/>
            <p14:sldId id="398"/>
            <p14:sldId id="399"/>
            <p14:sldId id="400"/>
            <p14:sldId id="401"/>
            <p14:sldId id="2158"/>
            <p14:sldId id="2159"/>
            <p14:sldId id="2525"/>
            <p14:sldId id="2165"/>
            <p14:sldId id="2166"/>
            <p14:sldId id="2167"/>
            <p14:sldId id="25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7AF"/>
    <a:srgbClr val="5A7EA9"/>
    <a:srgbClr val="45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76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DFD09-B4FA-4370-947E-D29EF912524C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BDB94-E150-4B37-BB53-B1649BB79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1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mediaqueri.es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CSS3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201.</a:t>
            </a:r>
            <a:r>
              <a:rPr lang="ko-KR" altLang="en-US" sz="3200" spc="-225" dirty="0" err="1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반응형웹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모바일 기기와 웹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E0B65-14DD-9865-57AE-2AD9B63D2FB4}"/>
              </a:ext>
            </a:extLst>
          </p:cNvPr>
          <p:cNvSpPr txBox="1"/>
          <p:nvPr/>
        </p:nvSpPr>
        <p:spPr>
          <a:xfrm>
            <a:off x="436227" y="1307853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뷰포트</a:t>
            </a:r>
            <a:r>
              <a:rPr lang="en-US" altLang="ko-KR" b="1"/>
              <a:t>(viewport)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018E64-59FC-F503-6806-55B0D68C1844}"/>
              </a:ext>
            </a:extLst>
          </p:cNvPr>
          <p:cNvSpPr/>
          <p:nvPr/>
        </p:nvSpPr>
        <p:spPr>
          <a:xfrm>
            <a:off x="446456" y="1860291"/>
            <a:ext cx="984683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뷰포트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실제 내용이 표시되는 영역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</a:rPr>
              <a:t>PC </a:t>
            </a:r>
            <a:r>
              <a:rPr lang="ko-KR" altLang="en-US" sz="1400">
                <a:latin typeface="+mn-ea"/>
              </a:rPr>
              <a:t>화면과 모바일 화면의 픽셀 표시 방법이 다르기 때문에 모바일 화면에서 의도한대로 표시되지 않음 </a:t>
            </a:r>
            <a:br>
              <a:rPr lang="en-US" altLang="ko-KR" sz="1400">
                <a:latin typeface="+mn-ea"/>
              </a:rPr>
            </a:b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뷰포트를 지정하면 기기 화면에 맞춰 확대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축소해서 내용 표시</a:t>
            </a:r>
            <a:endParaRPr lang="ko-KR" altLang="en-US" sz="140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0BEE3-40D6-35BA-1E12-B88D68DAE9DF}"/>
              </a:ext>
            </a:extLst>
          </p:cNvPr>
          <p:cNvSpPr txBox="1"/>
          <p:nvPr/>
        </p:nvSpPr>
        <p:spPr>
          <a:xfrm>
            <a:off x="612396" y="3370794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뷰포트</a:t>
            </a:r>
            <a:r>
              <a:rPr lang="en-US" altLang="ko-KR" sz="1400" b="1"/>
              <a:t> </a:t>
            </a:r>
            <a:r>
              <a:rPr lang="ko-KR" altLang="en-US" sz="1400" b="1"/>
              <a:t>지정하기</a:t>
            </a:r>
            <a:endParaRPr lang="en-US" altLang="ko-KR" sz="14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744A32-3E4F-8EB2-3586-A25A211796A0}"/>
              </a:ext>
            </a:extLst>
          </p:cNvPr>
          <p:cNvSpPr/>
          <p:nvPr/>
        </p:nvSpPr>
        <p:spPr>
          <a:xfrm>
            <a:off x="622625" y="3814926"/>
            <a:ext cx="9779723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</a:rPr>
              <a:t>&lt;head&gt; </a:t>
            </a:r>
            <a:r>
              <a:rPr lang="ko-KR" altLang="en-US" sz="1400">
                <a:latin typeface="+mn-ea"/>
              </a:rPr>
              <a:t>태그 안에서 </a:t>
            </a:r>
            <a:r>
              <a:rPr lang="en-US" altLang="ko-KR" sz="1400">
                <a:latin typeface="+mn-ea"/>
              </a:rPr>
              <a:t>&lt;meta&gt; </a:t>
            </a:r>
            <a:r>
              <a:rPr lang="ko-KR" altLang="en-US" sz="1400">
                <a:latin typeface="+mn-ea"/>
              </a:rPr>
              <a:t>태그를 이용해 뷰포트 지정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일반적인 사용법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뷰포트의 너비를 스마트폰 화면 너비에 맞추고 초기 화면 배율을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로 지정</a:t>
            </a:r>
            <a:endParaRPr lang="en-US" altLang="ko-KR" sz="140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25D3ED-B5B9-99C8-2672-E81B6CB53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2" y="4430015"/>
            <a:ext cx="5008228" cy="282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E626F9-0774-BABA-108C-01AB27B5A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92" y="3088448"/>
            <a:ext cx="4602759" cy="16324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DFB2FC4-BB73-A091-04E5-538108FF3100}"/>
              </a:ext>
            </a:extLst>
          </p:cNvPr>
          <p:cNvSpPr/>
          <p:nvPr/>
        </p:nvSpPr>
        <p:spPr>
          <a:xfrm>
            <a:off x="850085" y="5812453"/>
            <a:ext cx="747179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 </a:t>
            </a:r>
            <a:r>
              <a:rPr lang="en-US" altLang="ko-KR" sz="14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=”viewport” </a:t>
            </a:r>
            <a:r>
              <a:rPr lang="en-US" altLang="ko-KR" sz="14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=”width=device-width, initial-scale=1”&gt;</a:t>
            </a:r>
            <a:endParaRPr lang="ko-KR" altLang="en-US" sz="1400">
              <a:latin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A4F45C-790F-BF79-F1D9-DC4992A95F2C}"/>
              </a:ext>
            </a:extLst>
          </p:cNvPr>
          <p:cNvCxnSpPr/>
          <p:nvPr/>
        </p:nvCxnSpPr>
        <p:spPr>
          <a:xfrm flipV="1">
            <a:off x="4630723" y="3951215"/>
            <a:ext cx="2201669" cy="545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424E49-40F6-34D2-F85F-1D18515EDD0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91411D-11FE-9531-5949-587C523F0E2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34F82-B78E-FB21-5EC9-DCB8E2654FD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193968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4"/>
            <a:ext cx="9078232" cy="2699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해외 반응형 웹 사례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(1) – </a:t>
            </a:r>
            <a:r>
              <a:rPr lang="ko-KR" altLang="en-US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스키니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타이</a:t>
            </a:r>
            <a:endParaRPr kumimoji="1" lang="en-US" altLang="ko-KR" b="0" dirty="0"/>
          </a:p>
          <a:p>
            <a:r>
              <a:rPr kumimoji="1" lang="ko-KR" altLang="en-US" sz="1800" b="0" dirty="0"/>
              <a:t>쇼핑몰은 서비스 자체가 정보나 결제 시스템이 복잡해 결제 방식이 비교적 간편한 해외에서도 반응형 웹사이트로 개발하기 어려움</a:t>
            </a:r>
            <a:r>
              <a:rPr kumimoji="1" lang="en-US" altLang="ko-KR" sz="1800" b="0" dirty="0"/>
              <a:t>. </a:t>
            </a:r>
            <a:r>
              <a:rPr kumimoji="1" lang="ko-KR" altLang="en-US" sz="1800" b="0" dirty="0"/>
              <a:t>하지만 </a:t>
            </a:r>
            <a:r>
              <a:rPr kumimoji="1" lang="ko-KR" altLang="en-US" sz="1800" b="0" dirty="0" err="1"/>
              <a:t>스키니</a:t>
            </a:r>
            <a:r>
              <a:rPr kumimoji="1" lang="ko-KR" altLang="en-US" sz="1800" b="0" dirty="0"/>
              <a:t> 타이는 웹사이트 전반에서 반응형 웹을 완벽하게 도입함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중요한 점은 </a:t>
            </a:r>
            <a:r>
              <a:rPr kumimoji="1" lang="ko-KR" altLang="en-US" sz="1800" b="0" dirty="0" err="1"/>
              <a:t>스키니</a:t>
            </a:r>
            <a:r>
              <a:rPr kumimoji="1" lang="ko-KR" altLang="en-US" sz="1800" b="0" dirty="0"/>
              <a:t> 타이라는 기존 웹사이트를 반응형 웹으로 개발하면서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매출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속도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머무르는 시간은 증가하고</a:t>
            </a:r>
            <a:r>
              <a:rPr kumimoji="1" lang="en-US" altLang="ko-KR" sz="1800" b="0" dirty="0"/>
              <a:t> </a:t>
            </a:r>
            <a:r>
              <a:rPr kumimoji="1" lang="ko-KR" altLang="en-US" sz="1800" b="0" dirty="0" err="1"/>
              <a:t>이탈률은</a:t>
            </a:r>
            <a:r>
              <a:rPr kumimoji="1" lang="ko-KR" altLang="en-US" sz="1800" b="0" dirty="0"/>
              <a:t> 감소함</a:t>
            </a:r>
            <a:r>
              <a:rPr kumimoji="1" lang="en-US" altLang="ko-KR" sz="1800" b="0" dirty="0"/>
              <a:t>.</a:t>
            </a:r>
          </a:p>
          <a:p>
            <a:endParaRPr kumimoji="1" lang="en-US" altLang="ko-KR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EC80B-9E76-459A-BE04-912C2FFAE4FB}"/>
              </a:ext>
            </a:extLst>
          </p:cNvPr>
          <p:cNvSpPr txBox="1"/>
          <p:nvPr/>
        </p:nvSpPr>
        <p:spPr>
          <a:xfrm>
            <a:off x="6017887" y="5946386"/>
            <a:ext cx="3599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 err="1">
                <a:solidFill>
                  <a:srgbClr val="211D1E"/>
                </a:solidFill>
                <a:latin typeface="YoonV YoonGothic100Std_OTF"/>
              </a:rPr>
              <a:t>스키니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 타이</a:t>
            </a:r>
            <a:r>
              <a:rPr lang="en-US" altLang="ko-KR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(http://skinnyties.com)</a:t>
            </a:r>
            <a:endParaRPr lang="ko-KR" altLang="en-US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113387-2A87-48AA-A857-94A4BA60481D}"/>
              </a:ext>
            </a:extLst>
          </p:cNvPr>
          <p:cNvGrpSpPr/>
          <p:nvPr/>
        </p:nvGrpSpPr>
        <p:grpSpPr>
          <a:xfrm>
            <a:off x="1011564" y="4032527"/>
            <a:ext cx="5006323" cy="2160080"/>
            <a:chOff x="2051720" y="2348880"/>
            <a:chExt cx="5006323" cy="2160080"/>
          </a:xfrm>
        </p:grpSpPr>
        <p:pic>
          <p:nvPicPr>
            <p:cNvPr id="8" name="그림 7" descr="그림1-11-1.png">
              <a:extLst>
                <a:ext uri="{FF2B5EF4-FFF2-40B4-BE49-F238E27FC236}">
                  <a16:creationId xmlns:a16="http://schemas.microsoft.com/office/drawing/2014/main" id="{69870FBF-E0F7-4A1E-8757-613EE3675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720" y="2348880"/>
              <a:ext cx="2605230" cy="2160000"/>
            </a:xfrm>
            <a:prstGeom prst="rect">
              <a:avLst/>
            </a:prstGeom>
          </p:spPr>
        </p:pic>
        <p:pic>
          <p:nvPicPr>
            <p:cNvPr id="9" name="그림 8" descr="그림1-11-2.png">
              <a:extLst>
                <a:ext uri="{FF2B5EF4-FFF2-40B4-BE49-F238E27FC236}">
                  <a16:creationId xmlns:a16="http://schemas.microsoft.com/office/drawing/2014/main" id="{96147211-6D28-4239-8E80-639522793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0032" y="2708920"/>
              <a:ext cx="1213954" cy="1800000"/>
            </a:xfrm>
            <a:prstGeom prst="rect">
              <a:avLst/>
            </a:prstGeom>
          </p:spPr>
        </p:pic>
        <p:pic>
          <p:nvPicPr>
            <p:cNvPr id="11" name="그림 10" descr="그림1-11-3.png">
              <a:extLst>
                <a:ext uri="{FF2B5EF4-FFF2-40B4-BE49-F238E27FC236}">
                  <a16:creationId xmlns:a16="http://schemas.microsoft.com/office/drawing/2014/main" id="{521876ED-C5A5-4BF2-9F66-EE0892F1E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2200" y="3068960"/>
              <a:ext cx="685843" cy="1440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967AC0-B5B0-F9F6-3088-714C0D40597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사례로 알아보는 반응형 웹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8D8636-B7CD-C481-080B-2293C187119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41C3720-E782-059F-8BBB-B7544173BED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9A338-92C0-78C4-2715-7BC937B504F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6234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4"/>
            <a:ext cx="9649733" cy="2699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해외 반응형 웹 사례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(2) –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보스턴 글로브</a:t>
            </a:r>
            <a:endParaRPr lang="en-US" altLang="ko-KR" dirty="0">
              <a:solidFill>
                <a:srgbClr val="007EC5"/>
              </a:solidFill>
              <a:latin typeface="나눔고딕 Light" pitchFamily="50" charset="-127"/>
              <a:ea typeface="나눔고딕 Light" pitchFamily="50" charset="-127"/>
            </a:endParaRPr>
          </a:p>
          <a:p>
            <a:r>
              <a:rPr kumimoji="1" lang="ko-KR" altLang="en-US" sz="1800" b="0" dirty="0"/>
              <a:t>신문사 웹사이트는 내용이 많고 복잡해 디자인 설계가 어려워서 고정 크기로 웹사이트를 제작하는 경우가 많음</a:t>
            </a:r>
            <a:r>
              <a:rPr kumimoji="1" lang="en-US" altLang="ko-KR" sz="1800" b="0" dirty="0"/>
              <a:t>.</a:t>
            </a:r>
            <a:endParaRPr kumimoji="1" lang="ko-KR" altLang="en-US" sz="1800" b="0" dirty="0"/>
          </a:p>
          <a:p>
            <a:r>
              <a:rPr kumimoji="1" lang="ko-KR" altLang="en-US" sz="1800" b="0" dirty="0"/>
              <a:t>하지만 보스턴 글로브는 반응형 웹사이트로 개발하여 흰 바탕에 글자 위주로 디자인하고 각 영역을 회색의 선으로만 구분하여</a:t>
            </a:r>
            <a:r>
              <a:rPr kumimoji="1" lang="en-US" altLang="ko-KR" sz="1800" b="0" dirty="0"/>
              <a:t> </a:t>
            </a:r>
            <a:r>
              <a:rPr kumimoji="1" lang="ko-KR" altLang="en-US" sz="1800" b="0" dirty="0"/>
              <a:t>간단한 디자인으로 구성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큰 규모의 웹사이트를 반응형 웹으로 제작</a:t>
            </a:r>
            <a:r>
              <a:rPr kumimoji="1" lang="en-US" altLang="ko-KR" sz="1800" b="0" dirty="0"/>
              <a:t>,</a:t>
            </a:r>
            <a:r>
              <a:rPr kumimoji="1" lang="ko-KR" altLang="en-US" sz="1800" b="0" dirty="0"/>
              <a:t> 개편한다면 보스턴 글로브 웹사이트를 참조해 볼 것</a:t>
            </a:r>
            <a:r>
              <a:rPr kumimoji="1" lang="en-US" altLang="ko-KR" sz="1800" b="0" dirty="0"/>
              <a:t>.</a:t>
            </a:r>
          </a:p>
          <a:p>
            <a:endParaRPr kumimoji="1" lang="en-US" altLang="ko-KR" sz="1800" b="0" dirty="0"/>
          </a:p>
          <a:p>
            <a:endParaRPr kumimoji="1" lang="en-US" altLang="ko-KR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EC80B-9E76-459A-BE04-912C2FFAE4FB}"/>
              </a:ext>
            </a:extLst>
          </p:cNvPr>
          <p:cNvSpPr txBox="1"/>
          <p:nvPr/>
        </p:nvSpPr>
        <p:spPr>
          <a:xfrm>
            <a:off x="6017887" y="5946386"/>
            <a:ext cx="3599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보스턴 글로브</a:t>
            </a:r>
            <a:r>
              <a:rPr lang="en-US" altLang="ko-KR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(http://www.bostonglobe.com)</a:t>
            </a:r>
            <a:endParaRPr lang="ko-KR" altLang="en-US" sz="2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0B46AEF-8463-46E8-9873-98AA84BCA99F}"/>
              </a:ext>
            </a:extLst>
          </p:cNvPr>
          <p:cNvGrpSpPr/>
          <p:nvPr/>
        </p:nvGrpSpPr>
        <p:grpSpPr>
          <a:xfrm>
            <a:off x="1018383" y="4026753"/>
            <a:ext cx="5006323" cy="2160080"/>
            <a:chOff x="2051720" y="1484784"/>
            <a:chExt cx="5006323" cy="2160080"/>
          </a:xfrm>
        </p:grpSpPr>
        <p:pic>
          <p:nvPicPr>
            <p:cNvPr id="13" name="Picture 5" descr="C:\Users\kimuna\Desktop\그림1-12-1.png">
              <a:extLst>
                <a:ext uri="{FF2B5EF4-FFF2-40B4-BE49-F238E27FC236}">
                  <a16:creationId xmlns:a16="http://schemas.microsoft.com/office/drawing/2014/main" id="{F7D54DB8-F5D9-4F67-9AA2-423C13375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51720" y="1484784"/>
              <a:ext cx="2605230" cy="2160000"/>
            </a:xfrm>
            <a:prstGeom prst="rect">
              <a:avLst/>
            </a:prstGeom>
            <a:noFill/>
          </p:spPr>
        </p:pic>
        <p:pic>
          <p:nvPicPr>
            <p:cNvPr id="14" name="Picture 6" descr="C:\Users\kimuna\Desktop\그림1-12-2.png">
              <a:extLst>
                <a:ext uri="{FF2B5EF4-FFF2-40B4-BE49-F238E27FC236}">
                  <a16:creationId xmlns:a16="http://schemas.microsoft.com/office/drawing/2014/main" id="{9811323A-B684-4C48-BBD4-784B97139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1844824"/>
              <a:ext cx="1213953" cy="1800000"/>
            </a:xfrm>
            <a:prstGeom prst="rect">
              <a:avLst/>
            </a:prstGeom>
            <a:noFill/>
          </p:spPr>
        </p:pic>
        <p:pic>
          <p:nvPicPr>
            <p:cNvPr id="15" name="Picture 7" descr="C:\Users\kimuna\Desktop\그림1-12-3.png">
              <a:extLst>
                <a:ext uri="{FF2B5EF4-FFF2-40B4-BE49-F238E27FC236}">
                  <a16:creationId xmlns:a16="http://schemas.microsoft.com/office/drawing/2014/main" id="{B6147ED8-A60D-48FA-844C-6C9C776A1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72200" y="2204864"/>
              <a:ext cx="685843" cy="1440000"/>
            </a:xfrm>
            <a:prstGeom prst="rect">
              <a:avLst/>
            </a:prstGeom>
            <a:no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30C3EEC-D5F7-3FD7-A8E9-FE1D7FA3BC7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사례로 알아보는 반응형 웹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5D7A8EA-82E3-2FAB-C649-CE8F3E645F0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EC13E7-03FE-4C7D-40E2-C5371B177DC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321EC-AB47-73AF-C53B-E17DB8851EE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05597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4"/>
            <a:ext cx="9316357" cy="2699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국내 반응형 웹 사례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(1) –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중앙그룹</a:t>
            </a:r>
            <a:endParaRPr lang="en-US" altLang="ko-KR" dirty="0">
              <a:solidFill>
                <a:srgbClr val="007EC5"/>
              </a:solidFill>
              <a:latin typeface="나눔고딕 Light" pitchFamily="50" charset="-127"/>
              <a:ea typeface="나눔고딕 Light" pitchFamily="50" charset="-127"/>
            </a:endParaRPr>
          </a:p>
          <a:p>
            <a:r>
              <a:rPr kumimoji="1" lang="ko-KR" altLang="en-US" sz="1800" b="0" dirty="0" err="1"/>
              <a:t>와이드한</a:t>
            </a:r>
            <a:r>
              <a:rPr kumimoji="1" lang="ko-KR" altLang="en-US" sz="1800" b="0" dirty="0"/>
              <a:t> 이미지와 블랙 앤 화이트 계열로 깔끔하게 구성하여 </a:t>
            </a:r>
            <a:r>
              <a:rPr kumimoji="1" lang="ko-KR" altLang="en-US" sz="1800" b="0" dirty="0" err="1"/>
              <a:t>주목성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디자인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기획력까지 돋보이는 디자인</a:t>
            </a:r>
            <a:r>
              <a:rPr kumimoji="1" lang="en-US" altLang="ko-KR" sz="1800" b="0" dirty="0"/>
              <a:t>. </a:t>
            </a:r>
            <a:r>
              <a:rPr kumimoji="1" lang="ko-KR" altLang="en-US" sz="1800" b="0" dirty="0"/>
              <a:t>다양한 인터랙션으로 사용자에게 신선한 경험을 제공함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화면이 작아지면 기존의 메뉴 영역을 감추고 다양한 </a:t>
            </a:r>
            <a:r>
              <a:rPr kumimoji="1" lang="ko-KR" altLang="en-US" sz="1800" b="0" dirty="0" err="1"/>
              <a:t>토글</a:t>
            </a:r>
            <a:r>
              <a:rPr kumimoji="1" lang="ko-KR" altLang="en-US" sz="1800" b="0" dirty="0"/>
              <a:t> 버튼을 제공하여 사용자 편리성을 강조함</a:t>
            </a:r>
            <a:r>
              <a:rPr kumimoji="1" lang="en-US" altLang="ko-KR" sz="1800" b="0" dirty="0"/>
              <a:t>.</a:t>
            </a:r>
          </a:p>
          <a:p>
            <a:endParaRPr kumimoji="1" lang="en-US" altLang="ko-KR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EC80B-9E76-459A-BE04-912C2FFAE4FB}"/>
              </a:ext>
            </a:extLst>
          </p:cNvPr>
          <p:cNvSpPr txBox="1"/>
          <p:nvPr/>
        </p:nvSpPr>
        <p:spPr>
          <a:xfrm>
            <a:off x="6878541" y="5816536"/>
            <a:ext cx="3599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중앙그룹</a:t>
            </a:r>
            <a:r>
              <a:rPr lang="en-US" altLang="ko-KR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(https://www.joonganggroup.com)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6BADAC-4BE5-4186-A6E0-35ED7776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78" y="3518225"/>
            <a:ext cx="5929163" cy="2544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8CED8-E152-D3BC-C429-16D8BB1EF44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사례로 알아보는 반응형 웹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7D704C1-8B95-7FB4-CF86-D9533844997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01F8546-1CE6-A36A-AAA6-452A7BBE9A7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F3800-62B2-17C0-4FE5-E145C420B83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636744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4"/>
            <a:ext cx="9078232" cy="2699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국내 반응형 웹 사례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(2) –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라한호텔</a:t>
            </a:r>
            <a:endParaRPr lang="en-US" altLang="ko-KR" dirty="0">
              <a:solidFill>
                <a:srgbClr val="007EC5"/>
              </a:solidFill>
              <a:latin typeface="나눔고딕 Light" pitchFamily="50" charset="-127"/>
              <a:ea typeface="나눔고딕 Light" pitchFamily="50" charset="-127"/>
            </a:endParaRPr>
          </a:p>
          <a:p>
            <a:r>
              <a:rPr kumimoji="1" lang="ko-KR" altLang="en-US" sz="1800" b="0" dirty="0"/>
              <a:t>숙박업의 특성상 자칫 복잡해지기 쉬운 예약 사이트의 이미지와 정보를 효과적으로 전달해 주는 반응형 웹으로 제작함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화면 크기를 작거나 크게 변경해도 사용자가 이질감을 느끼지 않도록 최대한 같은 환경을 보여 주고 깔끔한 버튼 배치와 </a:t>
            </a:r>
            <a:r>
              <a:rPr kumimoji="1" lang="ko-KR" altLang="en-US" sz="1800" b="0" dirty="0" err="1"/>
              <a:t>토글</a:t>
            </a:r>
            <a:r>
              <a:rPr kumimoji="1" lang="ko-KR" altLang="en-US" sz="1800" b="0" dirty="0"/>
              <a:t> 버튼 등을 제공</a:t>
            </a:r>
            <a:r>
              <a:rPr kumimoji="1" lang="en-US" altLang="ko-KR" sz="1800" b="0" dirty="0"/>
              <a:t>.</a:t>
            </a:r>
          </a:p>
          <a:p>
            <a:endParaRPr kumimoji="1" lang="en-US" altLang="ko-KR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EC80B-9E76-459A-BE04-912C2FFAE4FB}"/>
              </a:ext>
            </a:extLst>
          </p:cNvPr>
          <p:cNvSpPr txBox="1"/>
          <p:nvPr/>
        </p:nvSpPr>
        <p:spPr>
          <a:xfrm>
            <a:off x="6955395" y="5622536"/>
            <a:ext cx="3599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라한호텔</a:t>
            </a:r>
            <a:r>
              <a:rPr lang="en-US" altLang="ko-KR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(https://www.lahanhotels.com)</a:t>
            </a:r>
            <a:endParaRPr lang="ko-KR" altLang="en-US" sz="2400" dirty="0"/>
          </a:p>
        </p:txBody>
      </p:sp>
      <p:pic>
        <p:nvPicPr>
          <p:cNvPr id="5" name="그림 4" descr="실내, 창문, 현대, 주방기기이(가) 표시된 사진&#10;&#10;자동 생성된 설명">
            <a:extLst>
              <a:ext uri="{FF2B5EF4-FFF2-40B4-BE49-F238E27FC236}">
                <a16:creationId xmlns:a16="http://schemas.microsoft.com/office/drawing/2014/main" id="{5D4AABFE-CD7B-4180-A15B-38BA3047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67" y="3429715"/>
            <a:ext cx="5975228" cy="2590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50D343-5B3F-4332-AA46-40331176D54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사례로 알아보는 반응형 웹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57CF7D-A479-4BA1-C8F5-841E1B82490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B791CD-AA4D-68A5-ED04-8D8B81753D8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2B7B0-B715-C1FD-0601-D1BE01C292E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912150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4"/>
            <a:ext cx="9078232" cy="2699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가변 그리드 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-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픽셀의 한계를 대신하여 적용</a:t>
            </a:r>
          </a:p>
          <a:p>
            <a:r>
              <a:rPr kumimoji="1" lang="ko-KR" altLang="en-US" sz="1800" b="0" dirty="0"/>
              <a:t>가변이란</a:t>
            </a:r>
            <a:r>
              <a:rPr kumimoji="1" lang="en-US" altLang="ko-KR" sz="1800" b="0" dirty="0"/>
              <a:t>?</a:t>
            </a:r>
            <a:r>
              <a:rPr kumimoji="1" lang="ko-KR" altLang="en-US" sz="1800" b="0" dirty="0"/>
              <a:t> 어떠한 객체</a:t>
            </a:r>
            <a:r>
              <a:rPr kumimoji="1" lang="en-US" altLang="ko-KR" sz="1800" b="0" dirty="0"/>
              <a:t>/</a:t>
            </a:r>
            <a:r>
              <a:rPr kumimoji="1" lang="ko-KR" altLang="en-US" sz="1800" b="0" dirty="0"/>
              <a:t>물체 또는 사물이 늘어나거나 줄어들거나 성질이 변하는 것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가변 그리드는 웹사이트를 제작할 때 화면의 크기에 관계없이 자유롭게 늘어나거나 줄어들 수 있도록 픽셀 </a:t>
            </a:r>
            <a:r>
              <a:rPr kumimoji="1" lang="en-US" altLang="ko-KR" sz="1800" b="0" dirty="0"/>
              <a:t>(px) </a:t>
            </a:r>
            <a:r>
              <a:rPr kumimoji="1" lang="ko-KR" altLang="en-US" sz="1800" b="0" dirty="0"/>
              <a:t>대신 퍼센트</a:t>
            </a:r>
            <a:r>
              <a:rPr kumimoji="1" lang="en-US" altLang="ko-KR" sz="1800" b="0" dirty="0"/>
              <a:t>(%)</a:t>
            </a:r>
            <a:r>
              <a:rPr kumimoji="1" lang="ko-KR" altLang="en-US" sz="1800" b="0" dirty="0"/>
              <a:t>로 제작하는 기술</a:t>
            </a:r>
            <a:r>
              <a:rPr kumimoji="1" lang="en-US" altLang="ko-KR" sz="1800" b="0" dirty="0"/>
              <a:t>.</a:t>
            </a:r>
            <a:endParaRPr kumimoji="1" lang="ko-KR" altLang="en-US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EC80B-9E76-459A-BE04-912C2FFAE4FB}"/>
              </a:ext>
            </a:extLst>
          </p:cNvPr>
          <p:cNvSpPr txBox="1"/>
          <p:nvPr/>
        </p:nvSpPr>
        <p:spPr>
          <a:xfrm>
            <a:off x="6955395" y="5499425"/>
            <a:ext cx="3599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공의 크기가 가변적으로 줄어들거나 늘어나는 모습</a:t>
            </a:r>
            <a:endParaRPr lang="ko-KR" altLang="en-US" sz="2400" dirty="0"/>
          </a:p>
        </p:txBody>
      </p:sp>
      <p:pic>
        <p:nvPicPr>
          <p:cNvPr id="6" name="그림 5" descr="운동경기이(가) 표시된 사진&#10;&#10;자동 생성된 설명">
            <a:extLst>
              <a:ext uri="{FF2B5EF4-FFF2-40B4-BE49-F238E27FC236}">
                <a16:creationId xmlns:a16="http://schemas.microsoft.com/office/drawing/2014/main" id="{8A8CA021-BE24-4F73-8C31-9E7A7688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97" y="3478502"/>
            <a:ext cx="5896798" cy="2353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53DB8-53FC-3369-8E93-40EB5823ED0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반응형 웹 제작의 핵심 기술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A420B99-A57B-1117-CA23-5727B1C3DA3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5C9E97-22A3-AE1D-FA36-F391DCFD0D2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02190-32F8-DF4E-1773-67D9962C23D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736993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4"/>
            <a:ext cx="9078232" cy="2699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미디어 쿼리 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-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화면의 크기와 환경 감지 및 웹사이트를 변경하는 기술</a:t>
            </a:r>
          </a:p>
          <a:p>
            <a:r>
              <a:rPr kumimoji="1" lang="ko-KR" altLang="en-US" sz="1800" b="0" dirty="0"/>
              <a:t>미디어 쿼리</a:t>
            </a:r>
            <a:r>
              <a:rPr kumimoji="1" lang="en-US" altLang="ko-KR" sz="1800" b="0" dirty="0"/>
              <a:t>(Media Queries)</a:t>
            </a:r>
            <a:r>
              <a:rPr kumimoji="1" lang="ko-KR" altLang="en-US" sz="1800" b="0" dirty="0"/>
              <a:t>란</a:t>
            </a:r>
            <a:r>
              <a:rPr kumimoji="1" lang="en-US" altLang="ko-KR" sz="1800" b="0" dirty="0"/>
              <a:t>?</a:t>
            </a:r>
            <a:r>
              <a:rPr kumimoji="1" lang="ko-KR" altLang="en-US" sz="1800" b="0" dirty="0"/>
              <a:t> 컴퓨터나 기기에게 ‘너는 어떤 종류의 </a:t>
            </a:r>
            <a:r>
              <a:rPr kumimoji="1" lang="ko-KR" altLang="en-US" sz="1800" b="0" dirty="0" err="1"/>
              <a:t>미디어니</a:t>
            </a:r>
            <a:r>
              <a:rPr kumimoji="1" lang="en-US" altLang="ko-KR" sz="1800" b="0" dirty="0"/>
              <a:t>?’ </a:t>
            </a:r>
            <a:r>
              <a:rPr kumimoji="1" lang="ko-KR" altLang="en-US" sz="1800" b="0" dirty="0"/>
              <a:t>또는 ‘미디어의 화면 크기는 어느 정도나 되니</a:t>
            </a:r>
            <a:r>
              <a:rPr kumimoji="1" lang="en-US" altLang="ko-KR" sz="1800" b="0" dirty="0"/>
              <a:t>?’</a:t>
            </a:r>
            <a:r>
              <a:rPr kumimoji="1" lang="ko-KR" altLang="en-US" sz="1800" b="0" dirty="0"/>
              <a:t>라고 미디어에게 질문하고 감지한 후 웹사이트를 변경하는 기술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컴퓨터나 기기의 환경 또는 종류를 알아야 그 기기에 맞게 웹사이트의 구조를 바꿀 수 있기 때문에 반응형 웹을 제작할 때 반드시 필요함</a:t>
            </a:r>
            <a:r>
              <a:rPr kumimoji="1" lang="en-US" altLang="ko-KR" sz="1800" b="0" dirty="0"/>
              <a:t>.</a:t>
            </a:r>
            <a:endParaRPr kumimoji="1" lang="ko-KR" altLang="en-US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EC80B-9E76-459A-BE04-912C2FFAE4FB}"/>
              </a:ext>
            </a:extLst>
          </p:cNvPr>
          <p:cNvSpPr txBox="1"/>
          <p:nvPr/>
        </p:nvSpPr>
        <p:spPr>
          <a:xfrm>
            <a:off x="7250670" y="5691295"/>
            <a:ext cx="3599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latin typeface="YoonV YoonGothic100Std_OTF"/>
              </a:rPr>
              <a:t>미디어 쿼리를 적용하여 웹 브라우저의 크기에 따라 </a:t>
            </a:r>
            <a:endParaRPr lang="en-US" altLang="ko-KR" sz="1000" b="0" i="0" u="none" strike="noStrike" baseline="0" dirty="0">
              <a:latin typeface="YoonV YoonGothic100Std_OTF"/>
            </a:endParaRPr>
          </a:p>
          <a:p>
            <a:pPr algn="just"/>
            <a:r>
              <a:rPr lang="en-US" altLang="ko-KR" sz="1000" dirty="0">
                <a:latin typeface="YoonV YoonGothic100Std_OTF"/>
              </a:rPr>
              <a:t>     </a:t>
            </a:r>
            <a:r>
              <a:rPr lang="ko-KR" altLang="en-US" sz="1000" b="0" i="0" u="none" strike="noStrike" baseline="0" dirty="0">
                <a:latin typeface="YoonV YoonGothic100Std_OTF"/>
              </a:rPr>
              <a:t>배경색이 변하는 모습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6299BE-A01C-4150-9251-462A9F944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51" y="3724275"/>
            <a:ext cx="6290042" cy="2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2C77B-5981-E0E0-9E94-3233CBE69E1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반응형 웹 제작의 핵심 기술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BDC3A8F-B0C3-639C-8BB5-E1DC80FE8A1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64E12A-61DC-D440-D8C1-390F31C4ACA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570A6-D34F-057A-ED81-814D6094283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537206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4"/>
            <a:ext cx="9078232" cy="2699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뷰포트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–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화면을 제어하는 기술</a:t>
            </a:r>
          </a:p>
          <a:p>
            <a:r>
              <a:rPr kumimoji="1" lang="ko-KR" altLang="en-US" sz="1800" b="0" dirty="0" err="1"/>
              <a:t>뷰포트</a:t>
            </a:r>
            <a:r>
              <a:rPr kumimoji="1" lang="en-US" altLang="ko-KR" sz="1800" b="0" dirty="0"/>
              <a:t>(Viewport)</a:t>
            </a:r>
            <a:r>
              <a:rPr kumimoji="1" lang="ko-KR" altLang="en-US" sz="1800" b="0" dirty="0"/>
              <a:t>는 화면에 보이는 영역을 제어하는 기술로 수많은 기기의 화면 크기를 감지해야 할 때 꼭 필요한 기술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데스크톱은 사용자가 지정한 해상도가 보이는 영역이 되지만</a:t>
            </a:r>
            <a:r>
              <a:rPr kumimoji="1" lang="en-US" altLang="ko-KR" b="0" dirty="0"/>
              <a:t> </a:t>
            </a:r>
            <a:r>
              <a:rPr kumimoji="1" lang="ko-KR" altLang="en-US" sz="1800" b="0" dirty="0"/>
              <a:t>스마트 기기는 기본 </a:t>
            </a:r>
            <a:r>
              <a:rPr kumimoji="1" lang="ko-KR" altLang="en-US" sz="1800" b="0" dirty="0" err="1"/>
              <a:t>설정값이</a:t>
            </a:r>
            <a:r>
              <a:rPr kumimoji="1" lang="ko-KR" altLang="en-US" sz="1800" b="0" dirty="0"/>
              <a:t> 보이는 영역으로 지정됨</a:t>
            </a:r>
            <a:r>
              <a:rPr kumimoji="1" lang="en-US" altLang="ko-KR" sz="1800" b="0" dirty="0"/>
              <a:t>. </a:t>
            </a:r>
            <a:r>
              <a:rPr kumimoji="1" lang="ko-KR" altLang="en-US" sz="1800" b="0" dirty="0"/>
              <a:t>미디어 쿼리를 사용해도 스마트 기기의 실제 화면 크기를 감지할 수 없어</a:t>
            </a:r>
            <a:r>
              <a:rPr kumimoji="1" lang="en-US" altLang="ko-KR" b="0" dirty="0"/>
              <a:t> </a:t>
            </a:r>
            <a:r>
              <a:rPr kumimoji="1" lang="ko-KR" altLang="en-US" sz="1800" b="0" dirty="0"/>
              <a:t>반응형 웹 제작할 때는 </a:t>
            </a:r>
            <a:r>
              <a:rPr kumimoji="1" lang="ko-KR" altLang="en-US" sz="1800" b="0" dirty="0" err="1"/>
              <a:t>뷰포트가</a:t>
            </a:r>
            <a:r>
              <a:rPr kumimoji="1" lang="ko-KR" altLang="en-US" sz="1800" b="0" dirty="0"/>
              <a:t> 반드시 필요</a:t>
            </a:r>
            <a:r>
              <a:rPr kumimoji="1" lang="en-US" altLang="ko-KR" sz="1800" b="0" dirty="0"/>
              <a:t>.</a:t>
            </a:r>
            <a:endParaRPr kumimoji="1" lang="ko-KR" altLang="en-US" sz="1800" b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765416-DE6E-4369-8A08-5ACD3D7CB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97"/>
          <a:stretch/>
        </p:blipFill>
        <p:spPr>
          <a:xfrm>
            <a:off x="966324" y="3810967"/>
            <a:ext cx="5215401" cy="2570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2EC80B-9E76-459A-BE04-912C2FFAE4FB}"/>
              </a:ext>
            </a:extLst>
          </p:cNvPr>
          <p:cNvSpPr txBox="1"/>
          <p:nvPr/>
        </p:nvSpPr>
        <p:spPr>
          <a:xfrm>
            <a:off x="5981700" y="5995368"/>
            <a:ext cx="3599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 err="1">
                <a:latin typeface="YoonV YoonGothic100Std_OTF"/>
              </a:rPr>
              <a:t>뷰포트를</a:t>
            </a:r>
            <a:r>
              <a:rPr lang="ko-KR" altLang="en-US" sz="1000" b="0" i="0" u="none" strike="noStrike" baseline="0" dirty="0">
                <a:latin typeface="YoonV YoonGothic100Std_OTF"/>
              </a:rPr>
              <a:t> 적용하기 전</a:t>
            </a:r>
            <a:r>
              <a:rPr lang="en-US" altLang="ko-KR" sz="1000" b="0" i="0" u="none" strike="noStrike" baseline="0" dirty="0">
                <a:latin typeface="YoonV YoonGothic100Std_OTF"/>
              </a:rPr>
              <a:t>(</a:t>
            </a:r>
            <a:r>
              <a:rPr lang="ko-KR" altLang="en-US" sz="1000" b="0" i="0" u="none" strike="noStrike" baseline="0" dirty="0">
                <a:latin typeface="YoonV YoonGothic100Std_OTF"/>
              </a:rPr>
              <a:t>왼쪽</a:t>
            </a:r>
            <a:r>
              <a:rPr lang="en-US" altLang="ko-KR" sz="1000" b="0" i="0" u="none" strike="noStrike" baseline="0" dirty="0">
                <a:latin typeface="YoonV YoonGothic100Std_OTF"/>
              </a:rPr>
              <a:t>)</a:t>
            </a:r>
            <a:r>
              <a:rPr lang="ko-KR" altLang="en-US" sz="1000" b="0" i="0" u="none" strike="noStrike" baseline="0" dirty="0">
                <a:latin typeface="YoonV YoonGothic100Std_OTF"/>
              </a:rPr>
              <a:t>과</a:t>
            </a:r>
            <a:r>
              <a:rPr lang="en-US" altLang="ko-KR" sz="1000" b="0" i="0" u="none" strike="noStrike" baseline="0" dirty="0">
                <a:latin typeface="YoonV YoonGothic100Std_OTF"/>
              </a:rPr>
              <a:t>, </a:t>
            </a:r>
            <a:r>
              <a:rPr lang="ko-KR" altLang="en-US" sz="1000" b="0" i="0" u="none" strike="noStrike" baseline="0" dirty="0">
                <a:latin typeface="YoonV YoonGothic100Std_OTF"/>
              </a:rPr>
              <a:t>적용한 후</a:t>
            </a:r>
            <a:r>
              <a:rPr lang="en-US" altLang="ko-KR" sz="1000" b="0" i="0" u="none" strike="noStrike" baseline="0" dirty="0">
                <a:latin typeface="YoonV YoonGothic100Std_OTF"/>
              </a:rPr>
              <a:t>(</a:t>
            </a:r>
            <a:r>
              <a:rPr lang="ko-KR" altLang="en-US" sz="1000" b="0" i="0" u="none" strike="noStrike" baseline="0" dirty="0">
                <a:latin typeface="YoonV YoonGothic100Std_OTF"/>
              </a:rPr>
              <a:t>오른쪽</a:t>
            </a:r>
            <a:r>
              <a:rPr lang="en-US" altLang="ko-KR" sz="1000" b="0" i="0" u="none" strike="noStrike" baseline="0" dirty="0">
                <a:latin typeface="YoonV YoonGothic100Std_OTF"/>
              </a:rPr>
              <a:t>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D41DA-86B4-D716-E0A8-D539C5BCFA5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반응형 웹 제작의 핵심 기술</a:t>
            </a:r>
          </a:p>
        </p:txBody>
      </p:sp>
    </p:spTree>
    <p:extLst>
      <p:ext uri="{BB962C8B-B14F-4D97-AF65-F5344CB8AC3E}">
        <p14:creationId xmlns:p14="http://schemas.microsoft.com/office/powerpoint/2010/main" val="562502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9202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크롬의 디바이스 모드 활용하기</a:t>
            </a:r>
          </a:p>
        </p:txBody>
      </p:sp>
      <p:pic>
        <p:nvPicPr>
          <p:cNvPr id="2" name="그림 1" descr="스크린샷, 컴퓨터, 상점, 테이블이(가) 표시된 사진&#10;&#10;자동 생성된 설명">
            <a:extLst>
              <a:ext uri="{FF2B5EF4-FFF2-40B4-BE49-F238E27FC236}">
                <a16:creationId xmlns:a16="http://schemas.microsoft.com/office/drawing/2014/main" id="{F06E0CA8-F5A7-8F5E-D1D7-C3D2AE070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9" y="2018815"/>
            <a:ext cx="5236288" cy="3480183"/>
          </a:xfrm>
          <a:prstGeom prst="rect">
            <a:avLst/>
          </a:prstGeom>
        </p:spPr>
      </p:pic>
      <p:pic>
        <p:nvPicPr>
          <p:cNvPr id="3" name="그림 2" descr="스크린샷, 실내, 창문, 주방이(가) 표시된 사진&#10;&#10;자동 생성된 설명">
            <a:extLst>
              <a:ext uri="{FF2B5EF4-FFF2-40B4-BE49-F238E27FC236}">
                <a16:creationId xmlns:a16="http://schemas.microsoft.com/office/drawing/2014/main" id="{3AC848FE-BD35-C06F-5CEA-10C689BD0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95" y="1171146"/>
            <a:ext cx="5020443" cy="2686065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2357B24-A7E2-3DE4-6AC6-5F6B30575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22" y="4039061"/>
            <a:ext cx="2510066" cy="1891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9A5102-A955-B519-6A5A-96071A4EE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73" y="4039061"/>
            <a:ext cx="2644149" cy="258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6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가변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6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반응형웹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그리드 레이아웃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6DCCA-B8E2-4ED7-4B8E-64B3B59E8665}"/>
              </a:ext>
            </a:extLst>
          </p:cNvPr>
          <p:cNvSpPr txBox="1"/>
          <p:nvPr/>
        </p:nvSpPr>
        <p:spPr>
          <a:xfrm>
            <a:off x="436227" y="1307853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그리드 시스템</a:t>
            </a:r>
            <a:r>
              <a:rPr lang="en-US" altLang="ko-KR" b="1"/>
              <a:t>(grid system)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498CE5-FB75-074A-D1F3-98FE320C40C6}"/>
              </a:ext>
            </a:extLst>
          </p:cNvPr>
          <p:cNvSpPr/>
          <p:nvPr/>
        </p:nvSpPr>
        <p:spPr>
          <a:xfrm>
            <a:off x="446456" y="1860291"/>
            <a:ext cx="98468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화면을 여러 개의 칼럼</a:t>
            </a:r>
            <a:r>
              <a:rPr lang="en-US" altLang="ko-KR" sz="1400">
                <a:latin typeface="+mn-ea"/>
              </a:rPr>
              <a:t>(column)</a:t>
            </a:r>
            <a:r>
              <a:rPr lang="ko-KR" altLang="en-US" sz="1400">
                <a:latin typeface="+mn-ea"/>
              </a:rPr>
              <a:t>으로 나누어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필요할 때마다 칼럼들을 묶어 배치하는 방법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화면 너비 값에 따라 </a:t>
            </a:r>
            <a:r>
              <a:rPr lang="en-US" altLang="ko-KR" sz="1400">
                <a:latin typeface="+mn-ea"/>
              </a:rPr>
              <a:t>‘960 </a:t>
            </a:r>
            <a:r>
              <a:rPr lang="ko-KR" altLang="en-US" sz="1400">
                <a:latin typeface="+mn-ea"/>
              </a:rPr>
              <a:t>그리드 시스템</a:t>
            </a:r>
            <a:r>
              <a:rPr lang="en-US" altLang="ko-KR" sz="1400">
                <a:latin typeface="+mn-ea"/>
              </a:rPr>
              <a:t>’, ‘1200 </a:t>
            </a:r>
            <a:r>
              <a:rPr lang="ko-KR" altLang="en-US" sz="1400">
                <a:latin typeface="+mn-ea"/>
              </a:rPr>
              <a:t>그리드 시스템</a:t>
            </a:r>
            <a:r>
              <a:rPr lang="en-US" altLang="ko-KR" sz="1400">
                <a:latin typeface="+mn-ea"/>
              </a:rPr>
              <a:t>‘ </a:t>
            </a:r>
            <a:r>
              <a:rPr lang="ko-KR" altLang="en-US" sz="1400">
                <a:latin typeface="+mn-ea"/>
              </a:rPr>
              <a:t>등으로 나뉨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칼럼 개수에 따라 </a:t>
            </a:r>
            <a:r>
              <a:rPr lang="en-US" altLang="ko-KR" sz="1400">
                <a:latin typeface="+mn-ea"/>
              </a:rPr>
              <a:t>’12 </a:t>
            </a:r>
            <a:r>
              <a:rPr lang="ko-KR" altLang="en-US" sz="1400">
                <a:latin typeface="+mn-ea"/>
              </a:rPr>
              <a:t>칼럼 그리드 시스템</a:t>
            </a:r>
            <a:r>
              <a:rPr lang="en-US" altLang="ko-KR" sz="1400">
                <a:latin typeface="+mn-ea"/>
              </a:rPr>
              <a:t>‘, ‘16 </a:t>
            </a:r>
            <a:r>
              <a:rPr lang="ko-KR" altLang="en-US" sz="1400">
                <a:latin typeface="+mn-ea"/>
              </a:rPr>
              <a:t>칼럼 그리드 시스템</a:t>
            </a:r>
            <a:r>
              <a:rPr lang="en-US" altLang="ko-KR" sz="1400">
                <a:latin typeface="+mn-ea"/>
              </a:rPr>
              <a:t>‘, ‘24 </a:t>
            </a:r>
            <a:r>
              <a:rPr lang="ko-KR" altLang="en-US" sz="1400">
                <a:latin typeface="+mn-ea"/>
              </a:rPr>
              <a:t>칼럼 그리드 시스템</a:t>
            </a:r>
            <a:r>
              <a:rPr lang="en-US" altLang="ko-KR" sz="1400">
                <a:latin typeface="+mn-ea"/>
              </a:rPr>
              <a:t>‘ </a:t>
            </a:r>
            <a:r>
              <a:rPr lang="ko-KR" altLang="en-US" sz="1400">
                <a:latin typeface="+mn-ea"/>
              </a:rPr>
              <a:t>등으로 나뉨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주로 </a:t>
            </a:r>
            <a:r>
              <a:rPr lang="en-US" altLang="ko-KR" sz="1400">
                <a:latin typeface="+mn-ea"/>
              </a:rPr>
              <a:t>960 </a:t>
            </a:r>
            <a:r>
              <a:rPr lang="ko-KR" altLang="en-US" sz="1400">
                <a:latin typeface="+mn-ea"/>
              </a:rPr>
              <a:t>픽셀 </a:t>
            </a:r>
            <a:r>
              <a:rPr lang="en-US" altLang="ko-KR" sz="1400">
                <a:latin typeface="+mn-ea"/>
              </a:rPr>
              <a:t>12 </a:t>
            </a:r>
            <a:r>
              <a:rPr lang="ko-KR" altLang="en-US" sz="1400">
                <a:latin typeface="+mn-ea"/>
              </a:rPr>
              <a:t>칼럼의 그리드 시스템 사용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고정 그리드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화면 너비를 일정하게 고정하고 레이아웃 만듦</a:t>
            </a:r>
            <a:r>
              <a:rPr lang="en-US" altLang="ko-KR" sz="14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가변 그리드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화면 너비를 </a:t>
            </a:r>
            <a:r>
              <a:rPr lang="en-US" altLang="ko-KR" sz="1400">
                <a:latin typeface="+mn-ea"/>
              </a:rPr>
              <a:t>% </a:t>
            </a:r>
            <a:r>
              <a:rPr lang="ko-KR" altLang="en-US" sz="1400">
                <a:latin typeface="+mn-ea"/>
              </a:rPr>
              <a:t>같은 가변 값으로 지정</a:t>
            </a:r>
            <a:r>
              <a:rPr lang="en-US" altLang="ko-KR" sz="14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가변 그리드 레이아웃을 사용할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너비 값이 줄어들면 실제 콘텐츠를 확인하기 불편하므로 가능하면 간결한 디자인을 사용하는 것이 좋음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DE574-FC29-DFF7-9E0D-945C11F2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48" y="4269209"/>
            <a:ext cx="5124450" cy="222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8ACB2-0A3D-20BE-C3A3-873427F87AAD}"/>
              </a:ext>
            </a:extLst>
          </p:cNvPr>
          <p:cNvSpPr txBox="1"/>
          <p:nvPr/>
        </p:nvSpPr>
        <p:spPr>
          <a:xfrm>
            <a:off x="1463682" y="6221060"/>
            <a:ext cx="4182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문서 좌우에 </a:t>
            </a:r>
            <a:r>
              <a:rPr lang="en-US" altLang="ko-KR" sz="1200">
                <a:solidFill>
                  <a:srgbClr val="0070C0"/>
                </a:solidFill>
              </a:rPr>
              <a:t>10px</a:t>
            </a:r>
            <a:r>
              <a:rPr lang="ko-KR" altLang="en-US" sz="1200">
                <a:solidFill>
                  <a:srgbClr val="0070C0"/>
                </a:solidFill>
              </a:rPr>
              <a:t>씩의 패딩이 있다고 가정한 레이아웃 </a:t>
            </a:r>
            <a:r>
              <a:rPr lang="en-US" altLang="ko-KR" sz="120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endParaRPr lang="ko-KR" alt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50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그리드 레이아웃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71A8E6-A34D-6893-C7B4-9DA99BB5C487}"/>
              </a:ext>
            </a:extLst>
          </p:cNvPr>
          <p:cNvSpPr txBox="1"/>
          <p:nvPr/>
        </p:nvSpPr>
        <p:spPr>
          <a:xfrm>
            <a:off x="436227" y="1307853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고정 그리드 레이아웃일 경우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49186-A0F0-3A73-D480-2E73BA992EF8}"/>
              </a:ext>
            </a:extLst>
          </p:cNvPr>
          <p:cNvSpPr/>
          <p:nvPr/>
        </p:nvSpPr>
        <p:spPr>
          <a:xfrm>
            <a:off x="446456" y="1860291"/>
            <a:ext cx="984683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문서의 맨 바깥 부분을 </a:t>
            </a:r>
            <a:r>
              <a:rPr lang="en-US" altLang="ko-KR" sz="1400">
                <a:latin typeface="+mn-ea"/>
              </a:rPr>
              <a:t>#wrapper </a:t>
            </a:r>
            <a:r>
              <a:rPr lang="ko-KR" altLang="en-US" sz="1400">
                <a:latin typeface="+mn-ea"/>
              </a:rPr>
              <a:t>요소로 묶고 너비를 </a:t>
            </a:r>
            <a:r>
              <a:rPr lang="en-US" altLang="ko-KR" sz="1400">
                <a:latin typeface="+mn-ea"/>
              </a:rPr>
              <a:t>960px</a:t>
            </a:r>
            <a:r>
              <a:rPr lang="ko-KR" altLang="en-US" sz="1400">
                <a:latin typeface="+mn-ea"/>
              </a:rPr>
              <a:t>로 지정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헤더와 본문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사이드 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푸터를 배치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이 때 너비는 </a:t>
            </a:r>
            <a:r>
              <a:rPr lang="en-US" altLang="ko-KR" sz="1400">
                <a:latin typeface="+mn-ea"/>
              </a:rPr>
              <a:t>px </a:t>
            </a:r>
            <a:r>
              <a:rPr lang="ko-KR" altLang="en-US" sz="1400">
                <a:latin typeface="+mn-ea"/>
              </a:rPr>
              <a:t>값</a:t>
            </a:r>
            <a:r>
              <a:rPr lang="en-US" altLang="ko-KR" sz="14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화면 너비가 좁아질 경우 내용의 일부가 가려질 수 있음</a:t>
            </a:r>
            <a:r>
              <a:rPr lang="en-US" altLang="ko-KR" sz="14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ECF8A9-8602-1BC1-9427-338AA4275BCC}"/>
              </a:ext>
            </a:extLst>
          </p:cNvPr>
          <p:cNvSpPr/>
          <p:nvPr/>
        </p:nvSpPr>
        <p:spPr>
          <a:xfrm>
            <a:off x="8014282" y="1560122"/>
            <a:ext cx="23712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#wrapper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960px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 auto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960px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120px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.content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float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600px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.right-side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float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footer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clear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960px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EED458-AE9A-83C2-91D4-9BE27B09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4" y="3306671"/>
            <a:ext cx="4655810" cy="310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78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그리드 레이아웃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F09C2-CE36-52F7-3003-6DBE2FBE2BD8}"/>
              </a:ext>
            </a:extLst>
          </p:cNvPr>
          <p:cNvSpPr txBox="1"/>
          <p:nvPr/>
        </p:nvSpPr>
        <p:spPr>
          <a:xfrm>
            <a:off x="436227" y="1307853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가변 그리드 레이아웃 만들기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BF49BE-D4DF-028B-9F23-C801494EBC97}"/>
              </a:ext>
            </a:extLst>
          </p:cNvPr>
          <p:cNvSpPr/>
          <p:nvPr/>
        </p:nvSpPr>
        <p:spPr>
          <a:xfrm>
            <a:off x="446457" y="1860291"/>
            <a:ext cx="6700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>
                <a:latin typeface="+mn-ea"/>
              </a:rPr>
              <a:t>전체를 감싸는 요소의 너비를 </a:t>
            </a:r>
            <a:r>
              <a:rPr lang="en-US" altLang="ko-KR" sz="1400">
                <a:latin typeface="+mn-ea"/>
              </a:rPr>
              <a:t>%</a:t>
            </a:r>
            <a:r>
              <a:rPr lang="ko-KR" altLang="en-US" sz="1400">
                <a:latin typeface="+mn-ea"/>
              </a:rPr>
              <a:t>로 변환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화면에 꽉 차게 하고 싶다면 </a:t>
            </a:r>
            <a:r>
              <a:rPr lang="en-US" altLang="ko-KR" sz="1400">
                <a:latin typeface="+mn-ea"/>
              </a:rPr>
              <a:t>100%, </a:t>
            </a:r>
            <a:r>
              <a:rPr lang="ko-KR" altLang="en-US" sz="1400">
                <a:latin typeface="+mn-ea"/>
              </a:rPr>
              <a:t>여유를 두려면 적당히</a:t>
            </a:r>
            <a:r>
              <a:rPr lang="en-US" altLang="ko-KR" sz="140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>
                <a:latin typeface="+mn-ea"/>
              </a:rPr>
              <a:t>전체를 감싸는 요소의 너비를 기준으로 각 요소의 너비를 계산</a:t>
            </a:r>
            <a:endParaRPr lang="en-US" altLang="ko-KR" sz="140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40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0E9636-09FF-1317-4368-2FCB91F2A7CE}"/>
              </a:ext>
            </a:extLst>
          </p:cNvPr>
          <p:cNvSpPr/>
          <p:nvPr/>
        </p:nvSpPr>
        <p:spPr>
          <a:xfrm>
            <a:off x="8047838" y="904056"/>
            <a:ext cx="23712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#wrapper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96%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margin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 auto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120px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.content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float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62.5%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400px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1.5625%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#ffd800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.right-side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31.25%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400px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padding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1.5625%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#00ff90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footer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clear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height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120px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#c3590a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7A9201-B882-CC25-B309-511B2F8F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3089403"/>
            <a:ext cx="4773336" cy="3389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C0431D-29EA-5496-7484-8879ED67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450" y="3820879"/>
            <a:ext cx="3897185" cy="261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5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292BF-A304-4A3C-487B-C81D42F60AC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1EA9-01A3-A63D-1B60-55E36CD5A446}"/>
              </a:ext>
            </a:extLst>
          </p:cNvPr>
          <p:cNvSpPr txBox="1"/>
          <p:nvPr/>
        </p:nvSpPr>
        <p:spPr>
          <a:xfrm>
            <a:off x="436227" y="1307853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가변 글꼴</a:t>
            </a:r>
            <a:endParaRPr lang="en-US" altLang="ko-KR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D0FBA6-C2A4-EAEB-FB90-53C79DF665D0}"/>
              </a:ext>
            </a:extLst>
          </p:cNvPr>
          <p:cNvSpPr/>
          <p:nvPr/>
        </p:nvSpPr>
        <p:spPr>
          <a:xfrm>
            <a:off x="612396" y="2288192"/>
            <a:ext cx="544261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부모 요소 폰트의 대문자 </a:t>
            </a:r>
            <a:r>
              <a:rPr lang="en-US" altLang="ko-KR" sz="1400">
                <a:latin typeface="+mn-ea"/>
              </a:rPr>
              <a:t>M </a:t>
            </a:r>
            <a:r>
              <a:rPr lang="ko-KR" altLang="en-US" sz="1400">
                <a:latin typeface="+mn-ea"/>
              </a:rPr>
              <a:t>너비를 </a:t>
            </a:r>
            <a:r>
              <a:rPr lang="en-US" altLang="ko-KR" sz="1400">
                <a:latin typeface="+mn-ea"/>
              </a:rPr>
              <a:t>1em</a:t>
            </a:r>
            <a:r>
              <a:rPr lang="ko-KR" altLang="en-US" sz="1400">
                <a:latin typeface="+mn-ea"/>
              </a:rPr>
              <a:t>으로 지정</a:t>
            </a:r>
            <a:r>
              <a:rPr lang="en-US" altLang="ko-KR" sz="1400">
                <a:latin typeface="+mn-ea"/>
              </a:rPr>
              <a:t>. 1em=16px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2FE32-2BD3-2E97-3439-C66EA7AB2994}"/>
              </a:ext>
            </a:extLst>
          </p:cNvPr>
          <p:cNvSpPr txBox="1"/>
          <p:nvPr/>
        </p:nvSpPr>
        <p:spPr>
          <a:xfrm>
            <a:off x="617988" y="1828800"/>
            <a:ext cx="1367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em </a:t>
            </a:r>
            <a:r>
              <a:rPr lang="ko-KR" altLang="en-US" sz="1400" b="1"/>
              <a:t>단위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E411CE-81EA-29E8-47DF-99F8A553C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2" y="2747584"/>
            <a:ext cx="1868298" cy="6248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441DE0-2C50-7B22-7918-B162C9AFD4A4}"/>
              </a:ext>
            </a:extLst>
          </p:cNvPr>
          <p:cNvSpPr/>
          <p:nvPr/>
        </p:nvSpPr>
        <p:spPr>
          <a:xfrm>
            <a:off x="612395" y="4197828"/>
            <a:ext cx="65098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</a:rPr>
              <a:t>em </a:t>
            </a:r>
            <a:r>
              <a:rPr lang="ko-KR" altLang="en-US" sz="1400">
                <a:latin typeface="+mn-ea"/>
              </a:rPr>
              <a:t>단위는 부모 요소가 중첩될 경우 글자 크기가 계속 달라짐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</a:rPr>
              <a:t>rem</a:t>
            </a:r>
            <a:r>
              <a:rPr lang="ko-KR" altLang="en-US" sz="1400">
                <a:latin typeface="+mn-ea"/>
              </a:rPr>
              <a:t>은 처음부터 기본 크기를 지정하고 그것을 기준으로 글자 크기 지정</a:t>
            </a:r>
            <a:endParaRPr lang="en-US" altLang="ko-KR" sz="14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DA7C-274D-DF78-393A-FC2816CD4347}"/>
              </a:ext>
            </a:extLst>
          </p:cNvPr>
          <p:cNvSpPr txBox="1"/>
          <p:nvPr/>
        </p:nvSpPr>
        <p:spPr>
          <a:xfrm>
            <a:off x="617988" y="3738436"/>
            <a:ext cx="1367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rem </a:t>
            </a:r>
            <a:r>
              <a:rPr lang="ko-KR" altLang="en-US" sz="1400" b="1"/>
              <a:t>단위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B20774-44C4-1714-D6CE-F6ECCA068D70}"/>
              </a:ext>
            </a:extLst>
          </p:cNvPr>
          <p:cNvSpPr/>
          <p:nvPr/>
        </p:nvSpPr>
        <p:spPr>
          <a:xfrm>
            <a:off x="7586445" y="4084153"/>
            <a:ext cx="37554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body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16px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.header-text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2rem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.fluid-text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1.5rem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22E4E-AD97-B899-7156-7D3203CFD8D7}"/>
              </a:ext>
            </a:extLst>
          </p:cNvPr>
          <p:cNvSpPr/>
          <p:nvPr/>
        </p:nvSpPr>
        <p:spPr>
          <a:xfrm>
            <a:off x="7418664" y="2061912"/>
            <a:ext cx="3520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.header-text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2em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.content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1.5em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.right-side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1.5em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footer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1.5em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082FC45-9F4A-9FD7-7114-D8F30ADE7FA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ACBCE39-EC18-9BA6-B587-88EC8C64184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DB629-D2EA-C8DA-27B8-84D581F5926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328628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292BF-A304-4A3C-487B-C81D42F60AC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46B46-0CC2-59E4-0F23-DAB341079CE0}"/>
              </a:ext>
            </a:extLst>
          </p:cNvPr>
          <p:cNvSpPr txBox="1"/>
          <p:nvPr/>
        </p:nvSpPr>
        <p:spPr>
          <a:xfrm>
            <a:off x="436227" y="1307853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가변 이미지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480791-DB4C-63ED-3359-EBB759EA63C4}"/>
              </a:ext>
            </a:extLst>
          </p:cNvPr>
          <p:cNvSpPr/>
          <p:nvPr/>
        </p:nvSpPr>
        <p:spPr>
          <a:xfrm>
            <a:off x="612396" y="1808549"/>
            <a:ext cx="108889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브라우저 창의 너비가 변하더라도 이미지 너비 값은 변하지 않음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브라우저 화면 너비를 줄일 경우 이미지 일부가 가려짐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  <a:sym typeface="Wingdings" panose="05000000000000000000" pitchFamily="2" charset="2"/>
              </a:rPr>
              <a:t>가변 이미지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(fluid image)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로 만들면 창의 너비에 따라 이미지 너비도 조절됨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50647C-CA87-835B-BAD0-ACB67369900A}"/>
              </a:ext>
            </a:extLst>
          </p:cNvPr>
          <p:cNvSpPr/>
          <p:nvPr/>
        </p:nvSpPr>
        <p:spPr>
          <a:xfrm>
            <a:off x="808140" y="4279969"/>
            <a:ext cx="2237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.content img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max-width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height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auto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E8A442-A433-40E9-717B-5175AA4D9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" r="2070"/>
          <a:stretch/>
        </p:blipFill>
        <p:spPr>
          <a:xfrm>
            <a:off x="3112316" y="4156759"/>
            <a:ext cx="4060271" cy="1598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925417-99A3-69E0-5E6F-FC4544C97CC6}"/>
              </a:ext>
            </a:extLst>
          </p:cNvPr>
          <p:cNvSpPr txBox="1"/>
          <p:nvPr/>
        </p:nvSpPr>
        <p:spPr>
          <a:xfrm>
            <a:off x="436227" y="2905841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1) CSS</a:t>
            </a:r>
            <a:r>
              <a:rPr lang="ko-KR" altLang="en-US" sz="1400" b="1"/>
              <a:t>를 이용한 방법</a:t>
            </a:r>
            <a:endParaRPr lang="en-US" altLang="ko-KR" sz="14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E8DC69-4992-72FE-541C-A0939AC6E871}"/>
              </a:ext>
            </a:extLst>
          </p:cNvPr>
          <p:cNvSpPr/>
          <p:nvPr/>
        </p:nvSpPr>
        <p:spPr>
          <a:xfrm>
            <a:off x="436227" y="3213518"/>
            <a:ext cx="84141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이미지를 감싸고 있는 부모 요소만큼만 커지거나 작아지도록 </a:t>
            </a:r>
            <a:r>
              <a:rPr lang="en-US" altLang="ko-KR" sz="1400">
                <a:latin typeface="+mn-ea"/>
              </a:rPr>
              <a:t>max-width </a:t>
            </a:r>
            <a:r>
              <a:rPr lang="ko-KR" altLang="en-US" sz="1400">
                <a:latin typeface="+mn-ea"/>
              </a:rPr>
              <a:t>속성 값을 </a:t>
            </a:r>
            <a:r>
              <a:rPr lang="en-US" altLang="ko-KR" sz="1400">
                <a:latin typeface="+mn-ea"/>
              </a:rPr>
              <a:t>100%</a:t>
            </a:r>
            <a:r>
              <a:rPr lang="ko-KR" altLang="en-US" sz="1400">
                <a:latin typeface="+mn-ea"/>
              </a:rPr>
              <a:t>로 지정</a:t>
            </a:r>
            <a:endParaRPr lang="en-US" altLang="ko-KR" sz="140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76BBCF9-E361-97B5-E29A-41FB10CC429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9CCA36-479A-A9D3-33D5-760E6A1B1BE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BBA70-AA3F-98E5-19A5-B3F15729ABB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73059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292BF-A304-4A3C-487B-C81D42F60AC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7384D-2003-491E-354A-CF2EF5882C18}"/>
              </a:ext>
            </a:extLst>
          </p:cNvPr>
          <p:cNvSpPr txBox="1"/>
          <p:nvPr/>
        </p:nvSpPr>
        <p:spPr>
          <a:xfrm>
            <a:off x="436227" y="1307853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가변 이미지</a:t>
            </a:r>
            <a:endParaRPr lang="en-US" altLang="ko-KR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A43E3-DAF5-83E5-15EA-A3E32B42B96F}"/>
              </a:ext>
            </a:extLst>
          </p:cNvPr>
          <p:cNvSpPr txBox="1"/>
          <p:nvPr/>
        </p:nvSpPr>
        <p:spPr>
          <a:xfrm>
            <a:off x="436227" y="1751009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2) &lt;img&gt; </a:t>
            </a:r>
            <a:r>
              <a:rPr lang="ko-KR" altLang="en-US" sz="1400" b="1"/>
              <a:t>태그와</a:t>
            </a:r>
            <a:r>
              <a:rPr lang="en-US" altLang="ko-KR" sz="1400" b="1"/>
              <a:t> </a:t>
            </a:r>
            <a:r>
              <a:rPr lang="ko-KR" altLang="en-US" sz="1400" b="1"/>
              <a:t> </a:t>
            </a:r>
            <a:r>
              <a:rPr lang="en-US" altLang="ko-KR" sz="1400" b="1"/>
              <a:t>srcset </a:t>
            </a:r>
            <a:r>
              <a:rPr lang="ko-KR" altLang="en-US" sz="1400" b="1"/>
              <a:t>속성</a:t>
            </a:r>
            <a:endParaRPr lang="en-US" altLang="ko-KR" sz="14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E9149-9B08-B914-B352-2C3AF802CCBC}"/>
              </a:ext>
            </a:extLst>
          </p:cNvPr>
          <p:cNvSpPr/>
          <p:nvPr/>
        </p:nvSpPr>
        <p:spPr>
          <a:xfrm>
            <a:off x="436227" y="2177659"/>
            <a:ext cx="47481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화면 너비 값이나 픽셀 밀도에 따라 고해상도의 이미지 파일 지정 가능</a:t>
            </a:r>
            <a:endParaRPr lang="en-US" altLang="ko-KR" sz="14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31C96-2A89-4125-9702-36CBECF2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7" y="3035196"/>
            <a:ext cx="5260334" cy="3022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E81C1B-4E63-06F6-7941-61EFC9EF13FA}"/>
              </a:ext>
            </a:extLst>
          </p:cNvPr>
          <p:cNvSpPr/>
          <p:nvPr/>
        </p:nvSpPr>
        <p:spPr>
          <a:xfrm>
            <a:off x="436227" y="3959093"/>
            <a:ext cx="484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=”images/pencil.jpg”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srcset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=”images/pencil-hd.jpg 2x”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</a:t>
            </a:r>
            <a:r>
              <a:rPr lang="ko-KR" altLang="en-US" sz="1200">
                <a:solidFill>
                  <a:srgbClr val="0D40FF"/>
                </a:solidFill>
                <a:latin typeface="TDc_SSiGothic_120_OTF"/>
                <a:ea typeface="D2Coding" panose="020B0609020101020101" pitchFamily="49" charset="-127"/>
              </a:rPr>
              <a:t>색연필 제품 이미지</a:t>
            </a:r>
            <a:r>
              <a:rPr lang="ko-KR" altLang="en-US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”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661C2-F3A2-1577-EC83-11E9919715C7}"/>
              </a:ext>
            </a:extLst>
          </p:cNvPr>
          <p:cNvSpPr/>
          <p:nvPr/>
        </p:nvSpPr>
        <p:spPr>
          <a:xfrm>
            <a:off x="436227" y="3509330"/>
            <a:ext cx="474816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E75D6-5745-A115-1696-841A7EE9151E}"/>
              </a:ext>
            </a:extLst>
          </p:cNvPr>
          <p:cNvSpPr txBox="1"/>
          <p:nvPr/>
        </p:nvSpPr>
        <p:spPr>
          <a:xfrm>
            <a:off x="6400799" y="1751009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3) &lt;picture&gt; </a:t>
            </a:r>
            <a:r>
              <a:rPr lang="ko-KR" altLang="en-US" sz="1400" b="1"/>
              <a:t>태그와</a:t>
            </a:r>
            <a:r>
              <a:rPr lang="en-US" altLang="ko-KR" sz="1400" b="1"/>
              <a:t> </a:t>
            </a:r>
            <a:r>
              <a:rPr lang="ko-KR" altLang="en-US" sz="1400" b="1"/>
              <a:t> </a:t>
            </a:r>
            <a:r>
              <a:rPr lang="en-US" altLang="ko-KR" sz="1400" b="1"/>
              <a:t>&lt;source&gt; </a:t>
            </a:r>
            <a:r>
              <a:rPr lang="ko-KR" altLang="en-US" sz="1400" b="1"/>
              <a:t>태그 </a:t>
            </a:r>
            <a:endParaRPr lang="en-US" altLang="ko-KR" sz="14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F1B1F9-7D21-241C-B489-B173F834F4C3}"/>
              </a:ext>
            </a:extLst>
          </p:cNvPr>
          <p:cNvSpPr/>
          <p:nvPr/>
        </p:nvSpPr>
        <p:spPr>
          <a:xfrm>
            <a:off x="6400799" y="2177659"/>
            <a:ext cx="55115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화면 해상도뿐만 아니라 화면 너비에 따라 다른 이미지 파일 표시</a:t>
            </a:r>
            <a:endParaRPr lang="en-US" altLang="ko-KR" sz="14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4B2069-51BA-987C-BF9A-3176FDF0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26" y="2629445"/>
            <a:ext cx="5122083" cy="149394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9F9A3F-57A8-DF90-7BE0-8615E47D3A04}"/>
              </a:ext>
            </a:extLst>
          </p:cNvPr>
          <p:cNvSpPr/>
          <p:nvPr/>
        </p:nvSpPr>
        <p:spPr>
          <a:xfrm>
            <a:off x="3002303" y="521771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picture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srcset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=”images/shop-large.jpg”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media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=”(min-width:1024px)”&gt;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srcset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=”images/shop-medium.jpg”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media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=”(min-width:768px)”&gt;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srcset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=”images/shop-small.jpg”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media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=”(min-width:320px)”&gt;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=”images/shop.jpg”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=”fill with coffee”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picture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32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A46D35-DCD1-70DE-7ACE-6B1CE1EFE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532" y="4123386"/>
            <a:ext cx="3032038" cy="26676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8912AE-8D37-44D7-5EFC-097342D8FF9E}"/>
              </a:ext>
            </a:extLst>
          </p:cNvPr>
          <p:cNvGrpSpPr/>
          <p:nvPr/>
        </p:nvGrpSpPr>
        <p:grpSpPr>
          <a:xfrm>
            <a:off x="550082" y="1212386"/>
            <a:ext cx="5519956" cy="3458163"/>
            <a:chOff x="318782" y="1271565"/>
            <a:chExt cx="5519956" cy="345816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174CA8C-B9C6-6F38-475D-88619EF1C70C}"/>
                </a:ext>
              </a:extLst>
            </p:cNvPr>
            <p:cNvCxnSpPr/>
            <p:nvPr/>
          </p:nvCxnSpPr>
          <p:spPr>
            <a:xfrm>
              <a:off x="5838738" y="1271565"/>
              <a:ext cx="0" cy="345816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54464B2-6BC5-716D-4AC7-4DD90D6E6017}"/>
                </a:ext>
              </a:extLst>
            </p:cNvPr>
            <p:cNvCxnSpPr/>
            <p:nvPr/>
          </p:nvCxnSpPr>
          <p:spPr>
            <a:xfrm>
              <a:off x="318782" y="4729728"/>
              <a:ext cx="551995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292BF-A304-4A3C-487B-C81D42F60AC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015F9-4972-1D85-B7FF-5B26FDFE769D}"/>
              </a:ext>
            </a:extLst>
          </p:cNvPr>
          <p:cNvSpPr txBox="1"/>
          <p:nvPr/>
        </p:nvSpPr>
        <p:spPr>
          <a:xfrm>
            <a:off x="436227" y="1307853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가변 비디오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C6057C-5517-C76A-B329-470CE91BC9E9}"/>
              </a:ext>
            </a:extLst>
          </p:cNvPr>
          <p:cNvSpPr/>
          <p:nvPr/>
        </p:nvSpPr>
        <p:spPr>
          <a:xfrm>
            <a:off x="536895" y="1802305"/>
            <a:ext cx="474816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+mn-ea"/>
              </a:rPr>
              <a:t>CSS</a:t>
            </a:r>
            <a:r>
              <a:rPr lang="ko-KR" altLang="en-US" sz="1400">
                <a:latin typeface="+mn-ea"/>
              </a:rPr>
              <a:t>를 사용해 </a:t>
            </a:r>
            <a:r>
              <a:rPr lang="en-US" altLang="ko-KR" sz="1400">
                <a:latin typeface="+mn-ea"/>
              </a:rPr>
              <a:t>max-width </a:t>
            </a:r>
            <a:r>
              <a:rPr lang="ko-KR" altLang="en-US" sz="1400">
                <a:latin typeface="+mn-ea"/>
              </a:rPr>
              <a:t>속성을 </a:t>
            </a:r>
            <a:r>
              <a:rPr lang="en-US" altLang="ko-KR" sz="1400">
                <a:latin typeface="+mn-ea"/>
              </a:rPr>
              <a:t>100%</a:t>
            </a:r>
            <a:r>
              <a:rPr lang="ko-KR" altLang="en-US" sz="1400">
                <a:latin typeface="+mn-ea"/>
              </a:rPr>
              <a:t>로 지정</a:t>
            </a:r>
            <a:endParaRPr lang="en-US" altLang="ko-KR" sz="14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F4D00-977E-01DE-52DA-ED6349023546}"/>
              </a:ext>
            </a:extLst>
          </p:cNvPr>
          <p:cNvSpPr/>
          <p:nvPr/>
        </p:nvSpPr>
        <p:spPr>
          <a:xfrm>
            <a:off x="536895" y="257543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video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max-width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100%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autoplay loop 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=”assets/cars.mp4”&gt;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32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752390-4E9F-FC57-93F2-702B3AA17F91}"/>
              </a:ext>
            </a:extLst>
          </p:cNvPr>
          <p:cNvGrpSpPr/>
          <p:nvPr/>
        </p:nvGrpSpPr>
        <p:grpSpPr>
          <a:xfrm>
            <a:off x="798265" y="3990341"/>
            <a:ext cx="8876338" cy="1838325"/>
            <a:chOff x="798265" y="3990341"/>
            <a:chExt cx="8876338" cy="18383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94AD63-D937-CF2A-C58E-B1B335F0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265" y="3990341"/>
              <a:ext cx="5886450" cy="18383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9312DB5-BFF1-3F8E-8713-DE37BE5C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9003" y="3990341"/>
              <a:ext cx="2895600" cy="1828800"/>
            </a:xfrm>
            <a:prstGeom prst="rect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432645-8F5B-E6B6-9E7A-678F0AD6EC1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7BF410-8445-BA71-8EED-370EEC58231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D4B2A-219F-5BC6-E278-333E2B2B10C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408972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591268-6E9A-9AD4-8C65-47B36BEE4F4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그리드란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83CC27-CC24-837A-7A55-081A712E2ECB}"/>
              </a:ext>
            </a:extLst>
          </p:cNvPr>
          <p:cNvGraphicFramePr>
            <a:graphicFrameLocks noGrp="1"/>
          </p:cNvGraphicFramePr>
          <p:nvPr/>
        </p:nvGraphicFramePr>
        <p:xfrm>
          <a:off x="1095376" y="2410605"/>
          <a:ext cx="7753349" cy="7358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53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585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가변 크기로 만들 박스의 가로 너비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÷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가변 크기로 만들 박스를 감싸고 있는 박스의 가로 너비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) × 100 =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가변 크기의 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3618938-055C-E817-DD8F-10125D9D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6" y="3247101"/>
            <a:ext cx="1143234" cy="464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3A264-4A6C-E55D-789D-D27A51614DC2}"/>
              </a:ext>
            </a:extLst>
          </p:cNvPr>
          <p:cNvSpPr txBox="1"/>
          <p:nvPr/>
        </p:nvSpPr>
        <p:spPr>
          <a:xfrm>
            <a:off x="2210035" y="333014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YoonV YoonGothic100Std_OTF"/>
              </a:rPr>
              <a:t>서로 다른 크기의 박스를 가변 크기로 변환하기 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9B7E73-E2D3-68DF-2EBE-C6E77CB0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3773493"/>
            <a:ext cx="3005452" cy="2459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F63BAC-4445-094F-FEE3-E4C1B1908CDE}"/>
              </a:ext>
            </a:extLst>
          </p:cNvPr>
          <p:cNvSpPr txBox="1"/>
          <p:nvPr/>
        </p:nvSpPr>
        <p:spPr>
          <a:xfrm>
            <a:off x="4015102" y="5623228"/>
            <a:ext cx="3252473" cy="37388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예</a:t>
            </a:r>
            <a:r>
              <a:rPr lang="en-US" altLang="ko-KR" sz="1400" dirty="0"/>
              <a:t>: (300px ÷ 960px) × 100 = 31.25%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B9A33-33DE-168A-96B7-A0E7CBDFB5F6}"/>
              </a:ext>
            </a:extLst>
          </p:cNvPr>
          <p:cNvSpPr txBox="1"/>
          <p:nvPr/>
        </p:nvSpPr>
        <p:spPr>
          <a:xfrm>
            <a:off x="375557" y="9590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가변 그리드 공식</a:t>
            </a:r>
            <a:endParaRPr kumimoji="1" lang="en-US" altLang="ko-KR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93E0B-BBF5-67CA-3574-DADB29770938}"/>
              </a:ext>
            </a:extLst>
          </p:cNvPr>
          <p:cNvSpPr txBox="1"/>
          <p:nvPr/>
        </p:nvSpPr>
        <p:spPr>
          <a:xfrm>
            <a:off x="375557" y="1580593"/>
            <a:ext cx="1112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0" dirty="0"/>
              <a:t>가변 그리드는 정해져 있는 다음 공식에 의해 정확한 가변 크기의 박스를 만들어야 함</a:t>
            </a:r>
            <a:r>
              <a:rPr kumimoji="1" lang="en-US" altLang="ko-KR" sz="1800" b="0" dirty="0"/>
              <a:t>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59140C7-6D43-FCC1-AD23-60E6FA479EF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E55AFA-459A-8806-8793-1DA5FC7B25E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03B510-CE88-8A2D-CC93-6E2030FC02B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28938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E5FB9-6DAF-56F9-78CF-2DDA02D57A8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마진 설정하기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24CA50-FCE6-A576-5E38-8FAA0917D943}"/>
              </a:ext>
            </a:extLst>
          </p:cNvPr>
          <p:cNvGraphicFramePr>
            <a:graphicFrameLocks noGrp="1"/>
          </p:cNvGraphicFramePr>
          <p:nvPr/>
        </p:nvGraphicFramePr>
        <p:xfrm>
          <a:off x="1095375" y="2429654"/>
          <a:ext cx="6238875" cy="7358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23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585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가변 마진을 적용할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마진값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÷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적용할 박스를 감싸고 있는 박스의 가로 너비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) × 100 =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가변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마진값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1BBD862-7D9D-FE74-09CB-AF6991B5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3258638"/>
            <a:ext cx="1143234" cy="464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0CE18-8699-652C-015C-68C46FBDA59E}"/>
              </a:ext>
            </a:extLst>
          </p:cNvPr>
          <p:cNvSpPr txBox="1"/>
          <p:nvPr/>
        </p:nvSpPr>
        <p:spPr>
          <a:xfrm>
            <a:off x="2124309" y="334167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YoonV YoonGothic100Std_OTF"/>
              </a:rPr>
              <a:t>고정 마진을 가변 마진으로 변환하기</a:t>
            </a:r>
            <a:endParaRPr lang="ko-KR" altLang="en-US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F7B0D0-F9D7-AFE0-BB38-DC2CE346C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3926681"/>
            <a:ext cx="3777042" cy="2354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1004F-8BE7-F2BD-F348-C22183D238E8}"/>
              </a:ext>
            </a:extLst>
          </p:cNvPr>
          <p:cNvSpPr txBox="1"/>
          <p:nvPr/>
        </p:nvSpPr>
        <p:spPr>
          <a:xfrm>
            <a:off x="4786692" y="5623228"/>
            <a:ext cx="3252473" cy="37388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예</a:t>
            </a:r>
            <a:r>
              <a:rPr lang="en-US" altLang="ko-KR" sz="1400" dirty="0"/>
              <a:t>: (360px ÷ 960px) × 100 = 37.5%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C24CE-ECB3-925D-16EF-DE3B662C1E56}"/>
              </a:ext>
            </a:extLst>
          </p:cNvPr>
          <p:cNvSpPr txBox="1"/>
          <p:nvPr/>
        </p:nvSpPr>
        <p:spPr>
          <a:xfrm>
            <a:off x="306648" y="95182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Wingdings" pitchFamily="2" charset="2"/>
              <a:buNone/>
            </a:pP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가변 마진 설정 공식</a:t>
            </a:r>
            <a:endParaRPr lang="en-US" altLang="ko-KR" sz="2400" b="1" dirty="0">
              <a:solidFill>
                <a:srgbClr val="007EC5"/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0C330C-73F6-E7AD-F592-03F3B3273BC9}"/>
              </a:ext>
            </a:extLst>
          </p:cNvPr>
          <p:cNvSpPr txBox="1"/>
          <p:nvPr/>
        </p:nvSpPr>
        <p:spPr>
          <a:xfrm>
            <a:off x="438149" y="1530250"/>
            <a:ext cx="1093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EC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가변 그리드의 공식을 적용하여 가변 </a:t>
            </a:r>
            <a:r>
              <a:rPr kumimoji="1" lang="ko-KR" altLang="en-US" sz="1800" b="0" i="0" u="none" strike="noStrike" kern="1200" cap="none" spc="-9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마진값을</a:t>
            </a: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다음과 같이 계산함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.</a:t>
            </a:r>
            <a:endParaRPr kumimoji="1" lang="ko-KR" altLang="en-US" sz="1800" b="0" i="0" u="none" strike="noStrike" kern="1200" cap="none" spc="-9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D3883D-4DEC-0F7C-764F-AEFA2AEA318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0EC7C6-DF30-6067-043F-5AB1A19641F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BA215-7BA7-BE11-ED42-17EEE70A567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084373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E5FB9-6DAF-56F9-78CF-2DDA02D57A8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패딩 설정하기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1F8F4CB-7B3F-C7FD-377A-C50A514FB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819" y="1943445"/>
            <a:ext cx="8811531" cy="3052103"/>
          </a:xfrm>
        </p:spPr>
        <p:txBody>
          <a:bodyPr>
            <a:normAutofit/>
          </a:bodyPr>
          <a:lstStyle/>
          <a:p>
            <a:r>
              <a:rPr kumimoji="1" lang="ko-KR" altLang="en-US" sz="1800" b="0" dirty="0"/>
              <a:t>가변 패딩을 적용할 때는 일반적으로 ‘방법 </a:t>
            </a:r>
            <a:r>
              <a:rPr kumimoji="1" lang="en-US" altLang="ko-KR" sz="1800" b="0" dirty="0"/>
              <a:t>1’</a:t>
            </a:r>
            <a:r>
              <a:rPr kumimoji="1" lang="ko-KR" altLang="en-US" sz="1800" b="0" dirty="0"/>
              <a:t>을 사용하고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제한적인 조건이 있을 때는 ‘방법 </a:t>
            </a:r>
            <a:r>
              <a:rPr kumimoji="1" lang="en-US" altLang="ko-KR" sz="1800" b="0" dirty="0"/>
              <a:t>2’</a:t>
            </a:r>
            <a:r>
              <a:rPr kumimoji="1" lang="ko-KR" altLang="en-US" sz="1800" b="0" dirty="0"/>
              <a:t>를 사용함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방법</a:t>
            </a:r>
            <a:r>
              <a:rPr kumimoji="1" lang="en-US" altLang="ko-KR" sz="1800" b="0" dirty="0"/>
              <a:t>1 – </a:t>
            </a:r>
            <a:r>
              <a:rPr kumimoji="1" lang="ko-KR" altLang="en-US" sz="1800" b="0" dirty="0"/>
              <a:t>기본 방법</a:t>
            </a:r>
            <a:endParaRPr kumimoji="1" lang="en-US" altLang="ko-KR" sz="1800" b="0" dirty="0"/>
          </a:p>
          <a:p>
            <a:endParaRPr kumimoji="1" lang="en-US" altLang="ko-KR" sz="1800" b="0" dirty="0"/>
          </a:p>
          <a:p>
            <a:endParaRPr kumimoji="1" lang="en-US" altLang="ko-KR" sz="1400" b="0" dirty="0"/>
          </a:p>
          <a:p>
            <a:r>
              <a:rPr kumimoji="1" lang="ko-KR" altLang="en-US" b="0" dirty="0"/>
              <a:t>방법</a:t>
            </a:r>
            <a:r>
              <a:rPr kumimoji="1" lang="en-US" altLang="ko-KR" b="0" dirty="0"/>
              <a:t>2 - </a:t>
            </a:r>
            <a:r>
              <a:rPr kumimoji="1" lang="ko-KR" altLang="en-US" b="0" dirty="0"/>
              <a:t>제한적인 조건이 있을 때</a:t>
            </a:r>
            <a:endParaRPr kumimoji="1" lang="en-US" altLang="ko-KR" sz="1800" b="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5B57DEB-5A79-0D55-4F55-862C2093AF5B}"/>
              </a:ext>
            </a:extLst>
          </p:cNvPr>
          <p:cNvGraphicFramePr>
            <a:graphicFrameLocks noGrp="1"/>
          </p:cNvGraphicFramePr>
          <p:nvPr/>
        </p:nvGraphicFramePr>
        <p:xfrm>
          <a:off x="1095376" y="3045970"/>
          <a:ext cx="8562974" cy="4844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6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가변 패딩을 적용할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패딩값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÷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적용할 박스를 감싸고 있는 박스의 가로 너비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) × 100 =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가변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패딩값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2248320-C97F-CE1A-15B4-E0D03AC5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912507"/>
            <a:ext cx="1143234" cy="464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65872-8B9C-A50E-5F84-DF1289A0E50A}"/>
              </a:ext>
            </a:extLst>
          </p:cNvPr>
          <p:cNvSpPr txBox="1"/>
          <p:nvPr/>
        </p:nvSpPr>
        <p:spPr>
          <a:xfrm>
            <a:off x="2124309" y="499554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YoonV YoonGothic100Std_OTF"/>
              </a:rPr>
              <a:t>가변 패딩 직접 적용하기</a:t>
            </a:r>
            <a:endParaRPr lang="ko-KR" altLang="en-US" sz="14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545E422-2C76-5C94-E8BA-3EB53DDEE4BA}"/>
              </a:ext>
            </a:extLst>
          </p:cNvPr>
          <p:cNvGraphicFramePr>
            <a:graphicFrameLocks noGrp="1"/>
          </p:cNvGraphicFramePr>
          <p:nvPr/>
        </p:nvGraphicFramePr>
        <p:xfrm>
          <a:off x="1095376" y="4189626"/>
          <a:ext cx="8562974" cy="4844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6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448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가변 패딩을 적용할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패딩값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÷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적용할 박스를 감싸고 있는 박스의 가로 너비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) × 100 =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가변 패딩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%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01E13B-8012-3C69-5811-8356A9074DDD}"/>
              </a:ext>
            </a:extLst>
          </p:cNvPr>
          <p:cNvSpPr txBox="1"/>
          <p:nvPr/>
        </p:nvSpPr>
        <p:spPr>
          <a:xfrm>
            <a:off x="359228" y="9568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가변 패딩 적용 공식</a:t>
            </a:r>
            <a:endParaRPr kumimoji="1" lang="en-US" altLang="ko-KR" sz="24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6743D-D990-31C6-27AD-28C2EB02F9C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BBFBB1-BD09-9625-587F-AC829B24852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915E2-3D4B-B523-10CA-A2A0C933058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66440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75" y="1246416"/>
            <a:ext cx="8811531" cy="2746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반응형 웹이 세상에 나온 이유</a:t>
            </a:r>
            <a:endParaRPr kumimoji="1" lang="en-US" altLang="ko-KR" b="0" dirty="0"/>
          </a:p>
          <a:p>
            <a:r>
              <a:rPr kumimoji="1" lang="en-US" altLang="ko-KR" sz="1800" b="0" dirty="0"/>
              <a:t>2007</a:t>
            </a:r>
            <a:r>
              <a:rPr kumimoji="1" lang="ko-KR" altLang="en-US" sz="1800" b="0" dirty="0"/>
              <a:t>년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처음으로 모바일 기기가 세상에 선을 보이자 사람들이 열광 했지만 초기 모바일 기기에서 인터넷 사용은 문제가 </a:t>
            </a:r>
            <a:r>
              <a:rPr kumimoji="1" lang="ko-KR" altLang="en-US" b="0" dirty="0"/>
              <a:t>많음</a:t>
            </a:r>
            <a:r>
              <a:rPr kumimoji="1" lang="en-US" altLang="ko-KR" b="0" dirty="0"/>
              <a:t>.</a:t>
            </a:r>
            <a:endParaRPr kumimoji="1" lang="en-US" altLang="ko-KR" sz="1800" b="0" dirty="0"/>
          </a:p>
          <a:p>
            <a:r>
              <a:rPr kumimoji="1" lang="ko-KR" altLang="en-US" sz="1800" b="0" dirty="0"/>
              <a:t>모바일 기기에서 모든 웹사이트가 모바일 화면 크기로 축소되어 보인다는 문제 발생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해결책으로 등장한 ‘모바일 웹’</a:t>
            </a:r>
            <a:r>
              <a:rPr kumimoji="1" lang="en-US" altLang="ko-KR" sz="1800" b="0" dirty="0"/>
              <a:t>!</a:t>
            </a:r>
            <a:endParaRPr kumimoji="1" lang="ko-KR" altLang="en-US" sz="1800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979871-F643-4D58-BCB6-C16155477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"/>
          <a:stretch/>
        </p:blipFill>
        <p:spPr>
          <a:xfrm>
            <a:off x="1095376" y="3794591"/>
            <a:ext cx="4876337" cy="2398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901359-E4EC-4110-A5CF-A37F7ED21F2F}"/>
              </a:ext>
            </a:extLst>
          </p:cNvPr>
          <p:cNvSpPr txBox="1"/>
          <p:nvPr/>
        </p:nvSpPr>
        <p:spPr>
          <a:xfrm>
            <a:off x="5971713" y="5754095"/>
            <a:ext cx="3599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모바일 기기에서 웹사이트의 화면이 작게 보이는 현상 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5D8AA-A9A2-0F83-3CDE-A8E835F83C2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반응형 웹이란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961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E5FB9-6DAF-56F9-78CF-2DDA02D57A8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폰트 설정하기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BD2E1DC-3205-375C-E72A-EEFF4C87FF13}"/>
              </a:ext>
            </a:extLst>
          </p:cNvPr>
          <p:cNvGraphicFramePr>
            <a:graphicFrameLocks noGrp="1"/>
          </p:cNvGraphicFramePr>
          <p:nvPr/>
        </p:nvGraphicFramePr>
        <p:xfrm>
          <a:off x="1095375" y="2648554"/>
          <a:ext cx="8296275" cy="4782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9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82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가변 폰트를 적용할 글자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크깃값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÷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적용할 요소를 감싸고 있는 요소의 글자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크깃값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) =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가변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폰트값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 descr="텍스트, 디스플레이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E93754FF-1C0D-7610-F7AB-A0A65E91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3349022"/>
            <a:ext cx="6207671" cy="262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1E444-C57B-C481-E714-6121862E8353}"/>
              </a:ext>
            </a:extLst>
          </p:cNvPr>
          <p:cNvSpPr txBox="1"/>
          <p:nvPr/>
        </p:nvSpPr>
        <p:spPr>
          <a:xfrm>
            <a:off x="7181617" y="5603486"/>
            <a:ext cx="4076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공식을 적용하지 않을 때</a:t>
            </a:r>
            <a:r>
              <a:rPr lang="en-US" altLang="ko-KR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(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왼쪽</a:t>
            </a:r>
            <a:r>
              <a:rPr lang="en-US" altLang="ko-KR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)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와</a:t>
            </a:r>
            <a:r>
              <a:rPr lang="ko-KR" altLang="en-US" sz="1000" dirty="0">
                <a:solidFill>
                  <a:srgbClr val="211D1E"/>
                </a:solidFill>
                <a:latin typeface="YoonV YoonGothic100Std_OTF"/>
              </a:rPr>
              <a:t> 공식을 적용했을 때</a:t>
            </a:r>
            <a:r>
              <a:rPr lang="en-US" altLang="ko-KR" sz="1000" dirty="0">
                <a:solidFill>
                  <a:srgbClr val="211D1E"/>
                </a:solidFill>
                <a:latin typeface="YoonV YoonGothic100Std_OTF"/>
              </a:rPr>
              <a:t>(</a:t>
            </a:r>
            <a:r>
              <a:rPr lang="ko-KR" altLang="en-US" sz="1000" dirty="0">
                <a:solidFill>
                  <a:srgbClr val="211D1E"/>
                </a:solidFill>
                <a:latin typeface="YoonV YoonGothic100Std_OTF"/>
              </a:rPr>
              <a:t>오른쪽</a:t>
            </a:r>
            <a:r>
              <a:rPr lang="en-US" altLang="ko-KR" sz="1000" dirty="0">
                <a:solidFill>
                  <a:srgbClr val="211D1E"/>
                </a:solidFill>
                <a:latin typeface="YoonV YoonGothic100Std_OTF"/>
              </a:rPr>
              <a:t>)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B362E-6CF6-245E-FABD-74F27015E52A}"/>
              </a:ext>
            </a:extLst>
          </p:cNvPr>
          <p:cNvSpPr txBox="1"/>
          <p:nvPr/>
        </p:nvSpPr>
        <p:spPr>
          <a:xfrm>
            <a:off x="353785" y="9350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Wingdings" pitchFamily="2" charset="2"/>
              <a:buNone/>
            </a:pP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가변 폰트 적용 공식</a:t>
            </a:r>
            <a:endParaRPr lang="en-US" altLang="ko-KR" sz="2400" b="1" dirty="0">
              <a:solidFill>
                <a:srgbClr val="007EC5"/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BC33D-3EB7-F679-AC1B-81D65F51B9F4}"/>
              </a:ext>
            </a:extLst>
          </p:cNvPr>
          <p:cNvSpPr txBox="1"/>
          <p:nvPr/>
        </p:nvSpPr>
        <p:spPr>
          <a:xfrm>
            <a:off x="495300" y="1618923"/>
            <a:ext cx="11212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EC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반응형 웹에서 글자 크기를 상대적인 단위로 사용할 때 상속 문제를 해결해주는 방법을 가변 폰트라고 함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.</a:t>
            </a:r>
            <a:endParaRPr kumimoji="1" lang="en-US" altLang="ko-KR" b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E5CDAF-7D2C-3E79-9079-61F799B97EF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01A136-6D62-94A6-BFA3-1531FBBD9B7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D99B5-92BB-8AC4-8850-A460AE37546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907450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71865F-D724-67B9-46A7-11BA6A7E28B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폰트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6C4E2-922A-F4DE-774F-8EB21C303BE3}"/>
              </a:ext>
            </a:extLst>
          </p:cNvPr>
          <p:cNvSpPr txBox="1">
            <a:spLocks/>
          </p:cNvSpPr>
          <p:nvPr/>
        </p:nvSpPr>
        <p:spPr>
          <a:xfrm>
            <a:off x="732518" y="1567546"/>
            <a:ext cx="8811531" cy="1108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rem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단위 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- </a:t>
            </a:r>
            <a:r>
              <a:rPr lang="en-US" altLang="ko-KR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em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단위의 상속 문제를 해결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!</a:t>
            </a:r>
            <a:endParaRPr lang="ko-KR" altLang="en-US" dirty="0">
              <a:solidFill>
                <a:srgbClr val="007EC5"/>
              </a:solidFill>
              <a:latin typeface="나눔고딕 Light" pitchFamily="50" charset="-127"/>
              <a:ea typeface="나눔고딕 Light" pitchFamily="50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EC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rem </a:t>
            </a: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단위는 최상위</a:t>
            </a:r>
            <a:r>
              <a:rPr kumimoji="1" lang="ko-KR" altLang="en-US" b="0" dirty="0">
                <a:solidFill>
                  <a:prstClr val="black"/>
                </a:solidFill>
              </a:rPr>
              <a:t>인</a:t>
            </a:r>
            <a:r>
              <a:rPr kumimoji="1" lang="en-US" altLang="ko-KR" b="0" dirty="0">
                <a:solidFill>
                  <a:prstClr val="black"/>
                </a:solidFill>
              </a:rPr>
              <a:t>,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즉 웹 문서의 시작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태그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(&lt;html&gt;, &lt;/html&gt;)</a:t>
            </a: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를 기준으로 하기 때문에 상속 문제가 발생하지 않아 유용하게 사용할 수 있음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216C8FC-D99E-8A60-49CB-95E6D09AAE23}"/>
              </a:ext>
            </a:extLst>
          </p:cNvPr>
          <p:cNvSpPr txBox="1">
            <a:spLocks/>
          </p:cNvSpPr>
          <p:nvPr/>
        </p:nvSpPr>
        <p:spPr>
          <a:xfrm>
            <a:off x="732518" y="3072495"/>
            <a:ext cx="8811531" cy="2550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vw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en-US" altLang="ko-KR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vh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en-US" altLang="ko-KR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vmin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, </a:t>
            </a:r>
            <a:r>
              <a:rPr lang="en-US" altLang="ko-KR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vmax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단위 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-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진정한 가변 폰트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EC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가변 폰트는 </a:t>
            </a:r>
            <a:r>
              <a:rPr kumimoji="1" lang="en-US" altLang="ko-KR" sz="1800" b="0" i="0" u="none" strike="noStrike" kern="1200" cap="none" spc="-9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em</a:t>
            </a: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단위의 글자 크기로 인해 발생하는 상속 문제를 공식을 이용해서 해결하려는 방법일 뿐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,</a:t>
            </a:r>
            <a:r>
              <a:rPr kumimoji="1" lang="en-US" altLang="ko-KR" b="0" dirty="0">
                <a:solidFill>
                  <a:prstClr val="black"/>
                </a:solidFill>
              </a:rPr>
              <a:t> </a:t>
            </a: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글자가 브라우저의 비율에 따라 줄어들거나 늘어나지는 않음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.</a:t>
            </a:r>
            <a:endParaRPr kumimoji="1" lang="ko-KR" altLang="en-US" sz="1800" b="0" i="0" u="none" strike="noStrike" kern="1200" cap="none" spc="-9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EC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하지만 </a:t>
            </a:r>
            <a:r>
              <a:rPr kumimoji="1" lang="en-US" altLang="ko-KR" sz="1800" b="0" i="0" u="none" strike="noStrike" kern="1200" cap="none" spc="-9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vw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, </a:t>
            </a:r>
            <a:r>
              <a:rPr kumimoji="1" lang="en-US" altLang="ko-KR" sz="1800" b="0" i="0" u="none" strike="noStrike" kern="1200" cap="none" spc="-9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vh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, </a:t>
            </a:r>
            <a:r>
              <a:rPr kumimoji="1" lang="en-US" altLang="ko-KR" sz="1800" b="0" i="0" u="none" strike="noStrike" kern="1200" cap="none" spc="-9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vmin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, </a:t>
            </a:r>
            <a:r>
              <a:rPr kumimoji="1" lang="en-US" altLang="ko-KR" sz="1800" b="0" i="0" u="none" strike="noStrike" kern="1200" cap="none" spc="-9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vmax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단위를 사용하면 브라우저의 비율에 따라 글자 크기가 늘어나거나 줄어듦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.</a:t>
            </a:r>
            <a:endParaRPr kumimoji="1" lang="ko-KR" altLang="en-US" sz="1800" b="0" i="0" u="none" strike="noStrike" kern="1200" cap="none" spc="-9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EC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예를 들어 </a:t>
            </a:r>
            <a:r>
              <a:rPr kumimoji="1" lang="en-US" altLang="ko-KR" sz="1800" b="0" i="0" u="none" strike="noStrike" kern="1200" cap="none" spc="-9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vw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(viewport width) </a:t>
            </a: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단위는 다음과 같이 계산할 수 있음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.</a:t>
            </a:r>
            <a:endParaRPr kumimoji="1" lang="ko-KR" altLang="en-US" sz="1800" b="0" i="0" u="none" strike="noStrike" kern="1200" cap="none" spc="-9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996AA10-27DF-429D-AF7B-BDFCE2412C17}"/>
              </a:ext>
            </a:extLst>
          </p:cNvPr>
          <p:cNvGraphicFramePr>
            <a:graphicFrameLocks noGrp="1"/>
          </p:cNvGraphicFramePr>
          <p:nvPr/>
        </p:nvGraphicFramePr>
        <p:xfrm>
          <a:off x="1019176" y="5290454"/>
          <a:ext cx="5886450" cy="4782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82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vw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단위를 적용할 글자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크깃값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×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브라우저의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너빗값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) ÷ 100 =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크깃값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563A7A-B06F-4B84-BBC0-77872E20C5E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C286F1-5A28-E797-7D5A-FBE0F9584E7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1D08F-FD6C-4C3F-3918-0F195639F3D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64001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E5FB9-6DAF-56F9-78CF-2DDA02D57A8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가변 이미지와 가변 동영상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64E61EA-0DC4-1BE4-EBA8-BFEC2C838789}"/>
              </a:ext>
            </a:extLst>
          </p:cNvPr>
          <p:cNvSpPr txBox="1">
            <a:spLocks/>
          </p:cNvSpPr>
          <p:nvPr/>
        </p:nvSpPr>
        <p:spPr>
          <a:xfrm>
            <a:off x="765174" y="2029211"/>
            <a:ext cx="9240157" cy="1039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EC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ko-KR" altLang="en-US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기존의 웹사이트에서는 문제가 없었지만  브라우저의 비율에 따라 웹사이트의 구조가 늘어나거나 줄어드는 가변형 레이아웃에서 브라우저 너비에 맞는 이미지나 기타 멀티미디어 요소도 가변적으로 작동하게 만들어야 함</a:t>
            </a:r>
            <a:r>
              <a:rPr kumimoji="1" lang="en-US" altLang="ko-KR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21B542-35C7-3679-1F6B-F174A50E0BF9}"/>
              </a:ext>
            </a:extLst>
          </p:cNvPr>
          <p:cNvGrpSpPr/>
          <p:nvPr/>
        </p:nvGrpSpPr>
        <p:grpSpPr>
          <a:xfrm>
            <a:off x="1120786" y="3311348"/>
            <a:ext cx="5508614" cy="2517951"/>
            <a:chOff x="827584" y="1772816"/>
            <a:chExt cx="5078331" cy="2160080"/>
          </a:xfrm>
        </p:grpSpPr>
        <p:pic>
          <p:nvPicPr>
            <p:cNvPr id="5" name="그림 4" descr="그림2-25-1.png">
              <a:extLst>
                <a:ext uri="{FF2B5EF4-FFF2-40B4-BE49-F238E27FC236}">
                  <a16:creationId xmlns:a16="http://schemas.microsoft.com/office/drawing/2014/main" id="{B9AEBB51-816E-9F68-D221-1C49D57E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84" y="1772816"/>
              <a:ext cx="2605230" cy="2160000"/>
            </a:xfrm>
            <a:prstGeom prst="rect">
              <a:avLst/>
            </a:prstGeom>
          </p:spPr>
        </p:pic>
        <p:pic>
          <p:nvPicPr>
            <p:cNvPr id="6" name="그림 5" descr="그림2-25-2.png">
              <a:extLst>
                <a:ext uri="{FF2B5EF4-FFF2-40B4-BE49-F238E27FC236}">
                  <a16:creationId xmlns:a16="http://schemas.microsoft.com/office/drawing/2014/main" id="{FFF68B9C-1D29-7625-07F3-D2ECF7560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9912" y="2132856"/>
              <a:ext cx="1213954" cy="1800000"/>
            </a:xfrm>
            <a:prstGeom prst="rect">
              <a:avLst/>
            </a:prstGeom>
          </p:spPr>
        </p:pic>
        <p:pic>
          <p:nvPicPr>
            <p:cNvPr id="7" name="그림 6" descr="그림2-25-3.png">
              <a:extLst>
                <a:ext uri="{FF2B5EF4-FFF2-40B4-BE49-F238E27FC236}">
                  <a16:creationId xmlns:a16="http://schemas.microsoft.com/office/drawing/2014/main" id="{F774F25D-2A8B-3B1C-8F44-AD5DECCD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0072" y="2492896"/>
              <a:ext cx="685843" cy="1440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58D1A6-7295-681D-28E2-59A0E4E1C0CF}"/>
              </a:ext>
            </a:extLst>
          </p:cNvPr>
          <p:cNvSpPr txBox="1"/>
          <p:nvPr/>
        </p:nvSpPr>
        <p:spPr>
          <a:xfrm>
            <a:off x="6692939" y="5603486"/>
            <a:ext cx="4076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멀티미디어 요소가 가변적으로 작동하는 모습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E8445-D6BF-0CAF-9D01-888A94BBFF4F}"/>
              </a:ext>
            </a:extLst>
          </p:cNvPr>
          <p:cNvSpPr txBox="1"/>
          <p:nvPr/>
        </p:nvSpPr>
        <p:spPr>
          <a:xfrm>
            <a:off x="386443" y="1012524"/>
            <a:ext cx="8028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Wingdings" pitchFamily="2" charset="2"/>
              <a:buNone/>
            </a:pP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비율에 상관없이 가변적인 멀티미디어 요소 만들기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60721BC-B44E-3EEE-ED14-38949C3489C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DC378-7C66-1885-98E6-9438CFD0056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F7A0A-0577-27CF-9F50-96421F61CB9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044769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E5FB9-6DAF-56F9-78CF-2DDA02D57A8E}"/>
              </a:ext>
            </a:extLst>
          </p:cNvPr>
          <p:cNvSpPr txBox="1"/>
          <p:nvPr/>
        </p:nvSpPr>
        <p:spPr>
          <a:xfrm>
            <a:off x="306647" y="319086"/>
            <a:ext cx="10040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picture, source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알아보기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7091D31-F3A4-7524-8984-DF226FB97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10591973" cy="4625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picture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태그와 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source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태그를 쓰는 이유</a:t>
            </a:r>
            <a:endParaRPr lang="en-US" altLang="ko-KR" dirty="0">
              <a:solidFill>
                <a:srgbClr val="007EC5"/>
              </a:solidFill>
              <a:latin typeface="나눔고딕 Light" pitchFamily="50" charset="-127"/>
              <a:ea typeface="나눔고딕 Light" pitchFamily="50" charset="-127"/>
            </a:endParaRPr>
          </a:p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단색으로 이루어진 도형이나 일러스트 이미지는 벡터 이미지를 사용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.</a:t>
            </a:r>
          </a:p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이미지가 깨지지 않게 큰 이미지를 사용하거나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HTML5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에서 새로 나온 태그인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picture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태그와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source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태그를 사용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. </a:t>
            </a:r>
          </a:p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하지만 큰 이미지를 사용하면 스마트 기기에서는 웹사이트를 불러오는 속도가 느려지게 되고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,</a:t>
            </a:r>
            <a:r>
              <a:rPr lang="en-US" altLang="ko-KR" b="0" dirty="0">
                <a:solidFill>
                  <a:srgbClr val="000000"/>
                </a:solidFill>
                <a:latin typeface="YoonV YoonGothic100Std_OTF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데이터 용량을 많이 소비하게 되므로 가급적이면 사용하지 않는 것을 추천함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 .</a:t>
            </a:r>
          </a:p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이에 대응할 수 있는 방법은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picture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태그와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source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태그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51FB8E-CC2D-F0D4-985A-6CE7F392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38" y="4068964"/>
            <a:ext cx="4286996" cy="193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BD8FF-11EC-BFA4-7231-EE7B56BB4665}"/>
              </a:ext>
            </a:extLst>
          </p:cNvPr>
          <p:cNvSpPr txBox="1"/>
          <p:nvPr/>
        </p:nvSpPr>
        <p:spPr>
          <a:xfrm>
            <a:off x="5403059" y="5726596"/>
            <a:ext cx="4076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비트맵 이미지 방식 </a:t>
            </a:r>
            <a:r>
              <a:rPr lang="en-US" altLang="ko-KR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(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왼쪽</a:t>
            </a:r>
            <a:r>
              <a:rPr lang="en-US" altLang="ko-KR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)</a:t>
            </a:r>
            <a:r>
              <a:rPr lang="ko-KR" altLang="en-US" sz="1000" dirty="0">
                <a:solidFill>
                  <a:srgbClr val="211D1E"/>
                </a:solidFill>
                <a:latin typeface="YoonV YoonGothic100Std_OTF"/>
              </a:rPr>
              <a:t>과 벡터 이미지 방식</a:t>
            </a:r>
            <a:r>
              <a:rPr lang="en-US" altLang="ko-KR" sz="1000" dirty="0">
                <a:solidFill>
                  <a:srgbClr val="211D1E"/>
                </a:solidFill>
                <a:latin typeface="YoonV YoonGothic100Std_OTF"/>
              </a:rPr>
              <a:t>(</a:t>
            </a:r>
            <a:r>
              <a:rPr lang="ko-KR" altLang="en-US" sz="1000" dirty="0">
                <a:solidFill>
                  <a:srgbClr val="211D1E"/>
                </a:solidFill>
                <a:latin typeface="YoonV YoonGothic100Std_OTF"/>
              </a:rPr>
              <a:t>오른쪽</a:t>
            </a:r>
            <a:r>
              <a:rPr lang="en-US" altLang="ko-KR" sz="1000" dirty="0">
                <a:solidFill>
                  <a:srgbClr val="211D1E"/>
                </a:solidFill>
                <a:latin typeface="YoonV YoonGothic100Std_OTF"/>
              </a:rPr>
              <a:t>)</a:t>
            </a:r>
            <a:endParaRPr lang="ko-KR" altLang="en-US" sz="2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FCEDED-ECC3-C407-D7F0-0FD5AA52DE7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73F17D-039D-3415-5973-8CF1F86CF8D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C0E07-6374-3B70-8FB0-8C059B44C4E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67060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E5FB9-6DAF-56F9-78CF-2DDA02D57A8E}"/>
              </a:ext>
            </a:extLst>
          </p:cNvPr>
          <p:cNvSpPr txBox="1"/>
          <p:nvPr/>
        </p:nvSpPr>
        <p:spPr>
          <a:xfrm>
            <a:off x="306648" y="319086"/>
            <a:ext cx="113247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picture, source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사용하기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B45DAB-9201-553A-2A02-7DE864A7A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8" y="2198861"/>
            <a:ext cx="8272790" cy="354879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50E562B-9F00-BBC4-981F-2F85C336C55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B4D5F4-A6FB-D9B5-F243-CE7840B3177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E1646-63EF-48AD-6CE8-759FEC25C1A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736064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E5FB9-6DAF-56F9-78CF-2DDA02D57A8E}"/>
              </a:ext>
            </a:extLst>
          </p:cNvPr>
          <p:cNvSpPr txBox="1"/>
          <p:nvPr/>
        </p:nvSpPr>
        <p:spPr>
          <a:xfrm>
            <a:off x="306648" y="319086"/>
            <a:ext cx="11150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picture, source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사용하기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8F7ECFA-87ED-4924-9AEB-43F03270A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8811531" cy="1080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picture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태그와 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source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태그의 속성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50D373C-60FB-1E8A-1F9B-ABC5911C19C8}"/>
              </a:ext>
            </a:extLst>
          </p:cNvPr>
          <p:cNvGraphicFramePr>
            <a:graphicFrameLocks noGrp="1"/>
          </p:cNvGraphicFramePr>
          <p:nvPr/>
        </p:nvGraphicFramePr>
        <p:xfrm>
          <a:off x="1187625" y="2016900"/>
          <a:ext cx="8811530" cy="184782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53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8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30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</a:rPr>
                        <a:t>srcset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="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파일 위치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,[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픽셀 밀도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],[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너빗값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srcset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속성은 파일 위치와 픽셀 밀도 그리고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너빗값을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지정할 수 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파일 위치는 이미지 파일의 위치를 의미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픽셀 밀도는 픽셀이 얼마나 빽빽하게 차 있는지를 의미하는 것인데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간단하게 말해서 해상도의 배수를 말함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너빗값은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sizes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속성과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뷰포트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크기와 연계되어 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srcset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속성은 생략할 수 없으며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속성값 중 파일 위치도 생략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 할 수 없음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5C5AD5-B85B-F762-345B-CCF768A347A3}"/>
              </a:ext>
            </a:extLst>
          </p:cNvPr>
          <p:cNvGraphicFramePr>
            <a:graphicFrameLocks noGrp="1"/>
          </p:cNvGraphicFramePr>
          <p:nvPr/>
        </p:nvGraphicFramePr>
        <p:xfrm>
          <a:off x="1187626" y="4027326"/>
          <a:ext cx="8811530" cy="119906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9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4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media="[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미디어 쿼리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]"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미디어 쿼리와 같지만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미디어 쿼리의 모든 조건문을 사용할 수 있는 것은 아님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현재는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너빗값의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조건문만 지원함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(2017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기준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). 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media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속성은 생략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5CFAEF-4B26-5A40-374E-30E06C18D18C}"/>
              </a:ext>
            </a:extLst>
          </p:cNvPr>
          <p:cNvGraphicFramePr>
            <a:graphicFrameLocks noGrp="1"/>
          </p:cNvGraphicFramePr>
          <p:nvPr/>
        </p:nvGraphicFramePr>
        <p:xfrm>
          <a:off x="1187626" y="5383577"/>
          <a:ext cx="8811530" cy="86063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9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4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sizes="[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너빗값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],[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미디어 쿼리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]"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sizes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속성은 이미지가 표현될 영역의 크기를 설정하고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너빗값과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미디어 쿼리를 지정할 수 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sizes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속성은 생략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367207-D7AB-6993-E266-7F08E0CCB6D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A3251A-8C67-DBA7-1282-FBFAEBD395E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D2DB3-7769-3D65-0D3D-8B0769C2743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794575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E5FB9-6DAF-56F9-78CF-2DDA02D57A8E}"/>
              </a:ext>
            </a:extLst>
          </p:cNvPr>
          <p:cNvSpPr txBox="1"/>
          <p:nvPr/>
        </p:nvSpPr>
        <p:spPr>
          <a:xfrm>
            <a:off x="306648" y="319086"/>
            <a:ext cx="109437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picture, source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사용하기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0605100-D81E-6853-EF2B-C9B4AC352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8811531" cy="1080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picture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태그와 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source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태그의 속성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99D9C7-046E-B5E2-2673-B3914B2048C3}"/>
              </a:ext>
            </a:extLst>
          </p:cNvPr>
          <p:cNvGraphicFramePr>
            <a:graphicFrameLocks noGrp="1"/>
          </p:cNvGraphicFramePr>
          <p:nvPr/>
        </p:nvGraphicFramePr>
        <p:xfrm>
          <a:off x="1016803" y="2109415"/>
          <a:ext cx="8811530" cy="1742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93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4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</a:rPr>
                        <a:t>src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="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파일 위치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"&gt;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태그는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src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속성에 기본으로 출력될 이미지의 경로를 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picture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태그와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태그를 지원하지 않는 브라우저에서는 아무 것도 안 보이는데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문제를 해결하기 위해서는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폴백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기법을 활용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&lt;picture&gt;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태그가 끝나는 시점에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&lt;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태그를 입력해주면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picture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태그와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태그를 지원하지 않더라도 이미지가 정상적으로 보이게 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태그는 생략 할 수 없음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79CE25-8E43-8BBF-B0FD-F9649298DF95}"/>
              </a:ext>
            </a:extLst>
          </p:cNvPr>
          <p:cNvGraphicFramePr>
            <a:graphicFrameLocks noGrp="1"/>
          </p:cNvGraphicFramePr>
          <p:nvPr/>
        </p:nvGraphicFramePr>
        <p:xfrm>
          <a:off x="1016804" y="4121261"/>
          <a:ext cx="8811530" cy="1742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93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4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&lt;type="[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파일 유형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]"&gt;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type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속성은 불러올 파일의 유형을 지정할 수 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예를 들어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webp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확장자를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지원하는 브라우저에서는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webp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라는 확장자를 가진 이미지를 불러옴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만약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webp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확장자를 지원하지 않는 브라우저라면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jpg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라는 확장자를 가진 이미지를 불러옴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90F4B1-8520-62FE-1C02-484960BE00E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A9E4C1-7AB1-B464-C95F-0B7AA7D14F6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E8B4E4-B67B-C26C-873B-E89B7EAD4BB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059457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3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en-US" altLang="ko-KR" sz="5000" dirty="0">
                <a:solidFill>
                  <a:schemeClr val="bg1"/>
                </a:solidFill>
              </a:rPr>
              <a:t>@</a:t>
            </a:r>
            <a:r>
              <a:rPr lang="ko-KR" altLang="en-US" sz="5000" dirty="0">
                <a:solidFill>
                  <a:schemeClr val="bg1"/>
                </a:solidFill>
              </a:rPr>
              <a:t>규칙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6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규칙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(@-rule)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413662-935F-3C7F-3134-74BC39979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124744"/>
            <a:ext cx="5631180" cy="20193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DC41014-AA1D-E921-46BB-E6455126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3284984"/>
            <a:ext cx="1947696" cy="333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17B0CCB1-1387-1F9B-508E-38BD2A08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3267542"/>
            <a:ext cx="6048672" cy="335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21A0B5-F377-6ED7-8944-F3D4D2AD402B}"/>
              </a:ext>
            </a:extLst>
          </p:cNvPr>
          <p:cNvSpPr txBox="1"/>
          <p:nvPr/>
        </p:nvSpPr>
        <p:spPr>
          <a:xfrm>
            <a:off x="6888088" y="1980505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@font-face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규칙 사례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22158-72A6-1DD3-9794-075163DF5EE2}"/>
              </a:ext>
            </a:extLst>
          </p:cNvPr>
          <p:cNvSpPr txBox="1"/>
          <p:nvPr/>
        </p:nvSpPr>
        <p:spPr>
          <a:xfrm>
            <a:off x="9336360" y="4797573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반응형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웹 사례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B3CAC-DDB7-42B1-2F2E-969AB9373ED5}"/>
              </a:ext>
            </a:extLst>
          </p:cNvPr>
          <p:cNvSpPr txBox="1"/>
          <p:nvPr/>
        </p:nvSpPr>
        <p:spPr>
          <a:xfrm>
            <a:off x="6943238" y="478413"/>
            <a:ext cx="4942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CSS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에서는 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W3C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에서 규정하고 있는 몇몇 규칙들을 사용할 수 있습니다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45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@media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51F83C-996F-0842-3BD0-73FA3656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043820"/>
            <a:ext cx="5400600" cy="2430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B529B3-D9C7-6549-25E4-6DF83F51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3474090"/>
            <a:ext cx="5400600" cy="9781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01B651-EC1B-9BD6-6313-F8070981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436174"/>
            <a:ext cx="5400600" cy="15061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92F75B-B7DF-E904-AD4F-E09A3D33E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942342"/>
            <a:ext cx="5400600" cy="73208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9F872C4-86CF-EE61-01B7-740555EB1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043820"/>
            <a:ext cx="5682762" cy="3659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3D2DF-1ED7-B8E5-66E2-6532C6A8A79C}"/>
              </a:ext>
            </a:extLst>
          </p:cNvPr>
          <p:cNvSpPr txBox="1"/>
          <p:nvPr/>
        </p:nvSpPr>
        <p:spPr>
          <a:xfrm>
            <a:off x="3658910" y="4951468"/>
            <a:ext cx="85315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구성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media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스타일시트가 특정한 디바이스에서만 작동하도록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media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음성 장치부터 점자는 물론 프린터와 텔레비전에 맞게 스타일시트를 사용할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HTMLPage.html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head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스타일시트에 맞는 미디어 장치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이후 좌측 코드처럼 입력 후 데스크톱의 브라우저에서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페이지를 실행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브라우저의 인쇄 기능을 사용해서 웹 페이지를 인쇄하면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print.css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파일이 적용된 문서가 인쇄됨</a:t>
            </a:r>
          </a:p>
        </p:txBody>
      </p:sp>
    </p:spTree>
    <p:extLst>
      <p:ext uri="{BB962C8B-B14F-4D97-AF65-F5344CB8AC3E}">
        <p14:creationId xmlns:p14="http://schemas.microsoft.com/office/powerpoint/2010/main" val="24073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48" y="1164773"/>
            <a:ext cx="9078232" cy="248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반응형 웹이 세상에 나온 이유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(2)</a:t>
            </a:r>
            <a:endParaRPr kumimoji="1" lang="en-US" altLang="ko-KR" b="0" dirty="0"/>
          </a:p>
          <a:p>
            <a:r>
              <a:rPr kumimoji="1" lang="ko-KR" altLang="en-US" sz="1800" b="0" dirty="0"/>
              <a:t>모바일 웹이 등장하면서</a:t>
            </a:r>
            <a:r>
              <a:rPr kumimoji="1" lang="en-US" altLang="ko-KR" sz="1800" b="0" dirty="0"/>
              <a:t> </a:t>
            </a:r>
            <a:r>
              <a:rPr kumimoji="1" lang="ko-KR" altLang="en-US" sz="1800" b="0" dirty="0"/>
              <a:t>모바일 기기에서도 쾌적한 웹 사용 환경이 가능해 짐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하지만 태블릿 기기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패블릿 기기 등의 출시로 모바일 기기처럼 작은 화면만 지원하는 모바일 웹의 문제는 </a:t>
            </a:r>
            <a:r>
              <a:rPr kumimoji="1" lang="ko-KR" altLang="en-US" b="0" dirty="0"/>
              <a:t>여전히</a:t>
            </a:r>
            <a:r>
              <a:rPr kumimoji="1" lang="ko-KR" altLang="en-US" sz="1800" b="0" dirty="0"/>
              <a:t> 발생</a:t>
            </a:r>
            <a:r>
              <a:rPr kumimoji="1" lang="en-US" altLang="ko-KR" sz="1800" b="0" dirty="0"/>
              <a:t>.</a:t>
            </a:r>
            <a:endParaRPr kumimoji="1" lang="ko-KR" altLang="en-US" sz="1800" b="0" dirty="0"/>
          </a:p>
          <a:p>
            <a:r>
              <a:rPr kumimoji="1" lang="en-US" altLang="ko-KR" sz="1800" b="0" dirty="0"/>
              <a:t>PC </a:t>
            </a:r>
            <a:r>
              <a:rPr kumimoji="1" lang="ko-KR" altLang="en-US" sz="1800" b="0" dirty="0"/>
              <a:t>버전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모바일 버전 두 가지로 웹사이트를 만드는 문제도 생김</a:t>
            </a:r>
            <a:r>
              <a:rPr kumimoji="1" lang="en-US" altLang="ko-KR" sz="1800" b="0" dirty="0"/>
              <a:t>.</a:t>
            </a:r>
            <a:endParaRPr kumimoji="1" lang="ko-KR" altLang="en-US" sz="1800" b="0" dirty="0"/>
          </a:p>
          <a:p>
            <a:r>
              <a:rPr kumimoji="1" lang="ko-KR" altLang="en-US" sz="1800" b="0" dirty="0"/>
              <a:t>이러한 문제를 해결하기 위한 </a:t>
            </a:r>
            <a:r>
              <a:rPr kumimoji="1" lang="en-US" altLang="ko-KR" sz="1800" b="0" dirty="0"/>
              <a:t>2010</a:t>
            </a:r>
            <a:r>
              <a:rPr kumimoji="1" lang="ko-KR" altLang="en-US" sz="1800" b="0" dirty="0"/>
              <a:t>년 </a:t>
            </a:r>
            <a:r>
              <a:rPr kumimoji="1" lang="en-US" altLang="ko-KR" sz="1800" b="0" dirty="0"/>
              <a:t>5</a:t>
            </a:r>
            <a:r>
              <a:rPr kumimoji="1" lang="ko-KR" altLang="en-US" sz="1800" b="0" dirty="0"/>
              <a:t>월 반응형 웹 기술 등장</a:t>
            </a:r>
            <a:r>
              <a:rPr kumimoji="1" lang="en-US" altLang="ko-KR" sz="1800" b="0" dirty="0"/>
              <a:t>!</a:t>
            </a:r>
            <a:endParaRPr kumimoji="1" lang="ko-KR" altLang="en-US" sz="18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01359-E4EC-4110-A5CF-A37F7ED21F2F}"/>
              </a:ext>
            </a:extLst>
          </p:cNvPr>
          <p:cNvSpPr txBox="1"/>
          <p:nvPr/>
        </p:nvSpPr>
        <p:spPr>
          <a:xfrm>
            <a:off x="5095875" y="5744787"/>
            <a:ext cx="236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태블릿 기기에서 본 모바일 웹사이트 </a:t>
            </a:r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◀</a:t>
            </a:r>
            <a:endParaRPr lang="ko-KR" altLang="en-US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7A9C81-D1A0-46C3-8EBE-569F221D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75" y="3079854"/>
            <a:ext cx="4063884" cy="3111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296F0F-205C-8ACF-7367-9B5C4DD6A34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반응형 웹이란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D8010D4-E574-0E09-04C3-AAB15FDB21A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04AF54-81ED-2CFB-6157-5B5C806B809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E6619-EAA1-9235-3405-2C6051477AC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313211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@import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9F7CEB-B268-B56F-CD25-7556D46D2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5143500" cy="2164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78720-5C2B-4D05-08B2-74256706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700808"/>
            <a:ext cx="375697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8BEE88-9E7A-B596-429D-D3973B691BAF}"/>
              </a:ext>
            </a:extLst>
          </p:cNvPr>
          <p:cNvSpPr txBox="1"/>
          <p:nvPr/>
        </p:nvSpPr>
        <p:spPr>
          <a:xfrm>
            <a:off x="1528884" y="4969677"/>
            <a:ext cx="913423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파일의 규모가 커지면 코드를 쉽게 알아보기 위해 파일을 분리함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그러나 파일을 분리하면 분리할수록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내부에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많아지므로 코드가 지저분해지는 경향이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숫자를 줄일 수 있는 방법이 바로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@import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@import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 뒤에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함수를 사용해 파일 경로를 입력해서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@import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규칙은 일반 스타일 사용과 병행이 가능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DDA1B13-443F-1B34-B896-1CF068C394C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05158D-4D5E-AB9B-1888-70DB70229A5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1AE97-73D2-47A0-CB66-EB5AD1651E2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586473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@font-face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861025-144C-6AD5-7082-30CFF638C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3" y="1196752"/>
            <a:ext cx="5631180" cy="1066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8717B6-4676-A0B5-21F8-7F9B89E75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3" y="2260521"/>
            <a:ext cx="5631180" cy="150114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0E9B629-69B8-3267-692D-B9733484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196752"/>
            <a:ext cx="6034591" cy="359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5B632-092D-7CBF-862C-355C986FA201}"/>
              </a:ext>
            </a:extLst>
          </p:cNvPr>
          <p:cNvSpPr txBox="1"/>
          <p:nvPr/>
        </p:nvSpPr>
        <p:spPr>
          <a:xfrm>
            <a:off x="2285501" y="4943509"/>
            <a:ext cx="76209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@font-face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폰트를 생성할 때 사용하는 규칙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@font-face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규칙에는 반드시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속성이 포함되어야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속성에는 추가하고자 하는 폰트의 이름을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본 예제에선 단순히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AAA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라고 지정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src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속성도 반드시 입력해야 하는 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local()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함수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 컴퓨터에 있는 폰트 지정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와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함수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 컴퓨터에 없는 폰트 지정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사용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A967B96-81D3-B792-793B-EC7DFEE1069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9EFFFF-21C4-F229-81A5-D4D19CA6A5E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1A173-17CC-4D6F-52FF-1C5FCC94AE4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124435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@font-face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규칙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69320A2-C66C-A751-576A-78D88E5735A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204864"/>
          <a:ext cx="8128000" cy="21422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font-family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폰트 이름을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src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폰트 파일을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font-weight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폰트 두께를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font-style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폰트 스타일을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0F2667-18F1-4AB6-2581-7EBBF935CEAB}"/>
              </a:ext>
            </a:extLst>
          </p:cNvPr>
          <p:cNvSpPr txBox="1"/>
          <p:nvPr/>
        </p:nvSpPr>
        <p:spPr>
          <a:xfrm>
            <a:off x="5073123" y="450912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@font-face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규칙의 속성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8C7B5A3-AE95-DA7A-43D2-839772A82B9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9EBD97-A920-0EAD-D721-F2B6EC9C2D3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996C4-9573-AA7C-27CF-497FBE2F2F3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52234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4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미디어쿼리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24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292BF-A304-4A3C-487B-C81D42F60AC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752D76-E077-8423-2EE5-681F9BF905B2}"/>
              </a:ext>
            </a:extLst>
          </p:cNvPr>
          <p:cNvSpPr/>
          <p:nvPr/>
        </p:nvSpPr>
        <p:spPr>
          <a:xfrm>
            <a:off x="486561" y="1349300"/>
            <a:ext cx="114425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접속하는 장치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미디어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에 따라 특정한 </a:t>
            </a:r>
            <a:r>
              <a:rPr lang="en-US" altLang="ko-KR" sz="1400">
                <a:latin typeface="+mn-ea"/>
              </a:rPr>
              <a:t>CSS </a:t>
            </a:r>
            <a:r>
              <a:rPr lang="ko-KR" altLang="en-US" sz="1400">
                <a:latin typeface="+mn-ea"/>
              </a:rPr>
              <a:t>스타일을 사용하도록 함</a:t>
            </a:r>
            <a:r>
              <a:rPr lang="en-US" altLang="ko-KR" sz="14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E272-79DE-DFD5-AEC0-E83468039AB9}"/>
              </a:ext>
            </a:extLst>
          </p:cNvPr>
          <p:cNvSpPr txBox="1"/>
          <p:nvPr/>
        </p:nvSpPr>
        <p:spPr>
          <a:xfrm>
            <a:off x="612396" y="2046350"/>
            <a:ext cx="87329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예</a:t>
            </a:r>
            <a:r>
              <a:rPr lang="en-US" altLang="ko-KR" sz="1400"/>
              <a:t>) colly.com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브라우저 창의 너비를 조절할 때마다 화면에 표시되는 칼럼 개수가 달라짐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PC</a:t>
            </a:r>
            <a:r>
              <a:rPr lang="ko-KR" altLang="en-US" sz="1400"/>
              <a:t>나 태블릿</a:t>
            </a:r>
            <a:r>
              <a:rPr lang="en-US" altLang="ko-KR" sz="1400"/>
              <a:t>, </a:t>
            </a:r>
            <a:r>
              <a:rPr lang="ko-KR" altLang="en-US" sz="1400"/>
              <a:t>스마트폰의 웹 브라우저 화면 크기에 따라 사이트 레이아웃이 바뀜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BCDD5-4224-1086-CD2B-24C57D74FF8D}"/>
              </a:ext>
            </a:extLst>
          </p:cNvPr>
          <p:cNvSpPr txBox="1"/>
          <p:nvPr/>
        </p:nvSpPr>
        <p:spPr>
          <a:xfrm>
            <a:off x="7558481" y="1469039"/>
            <a:ext cx="4370664" cy="697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미디어 쿼리를 이용해 제작된 사이트들을 모아놓은 </a:t>
            </a:r>
            <a:r>
              <a:rPr lang="en-US" altLang="ko-KR" sz="1400">
                <a:latin typeface="+mn-ea"/>
                <a:hlinkClick r:id="rId2"/>
              </a:rPr>
              <a:t>http://mediaqueri.es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참고</a:t>
            </a:r>
          </a:p>
        </p:txBody>
      </p:sp>
      <p:pic>
        <p:nvPicPr>
          <p:cNvPr id="6" name="그림 5" descr="개이(가) 표시된 사진&#10;&#10;자동 생성된 설명">
            <a:extLst>
              <a:ext uri="{FF2B5EF4-FFF2-40B4-BE49-F238E27FC236}">
                <a16:creationId xmlns:a16="http://schemas.microsoft.com/office/drawing/2014/main" id="{A3603E73-A4BC-5026-AD22-D307F1153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6" y="3685490"/>
            <a:ext cx="9140496" cy="222159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516224-497B-16CC-FDBD-FD343811987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A236F4-8043-DE7E-803B-48E0AAA4C2B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0880C-95DF-0CB3-9EBE-604C2583FD8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381274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10D8AA6-8896-BFD5-E271-754B77F98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8811531" cy="219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미디어 쿼리의 기본 문법</a:t>
            </a:r>
          </a:p>
          <a:p>
            <a:r>
              <a:rPr kumimoji="1" lang="ko-KR" altLang="en-US" b="0" dirty="0"/>
              <a:t>미디어 </a:t>
            </a:r>
            <a:r>
              <a:rPr kumimoji="1" lang="ko-KR" altLang="en-US" b="0" dirty="0" err="1"/>
              <a:t>쿼리란</a:t>
            </a:r>
            <a:r>
              <a:rPr kumimoji="1" lang="en-US" altLang="ko-KR" b="0" dirty="0"/>
              <a:t>? </a:t>
            </a:r>
            <a:r>
              <a:rPr kumimoji="1" lang="en-US" altLang="ko-KR" sz="1800" b="0" dirty="0"/>
              <a:t>CSS3</a:t>
            </a:r>
            <a:r>
              <a:rPr kumimoji="1" lang="ko-KR" altLang="en-US" sz="1800" b="0" dirty="0"/>
              <a:t>의 속성 중 하나</a:t>
            </a:r>
            <a:r>
              <a:rPr kumimoji="1" lang="en-US" altLang="ko-KR" sz="1800" b="0" dirty="0"/>
              <a:t>. </a:t>
            </a:r>
            <a:r>
              <a:rPr kumimoji="1" lang="ko-KR" altLang="en-US" sz="1800" b="0" dirty="0"/>
              <a:t>미디어 쿼리를 사용해 적용 스타일을 기기마다</a:t>
            </a:r>
            <a:r>
              <a:rPr kumimoji="1" lang="en-US" altLang="ko-KR" sz="1800" b="0" dirty="0"/>
              <a:t>(</a:t>
            </a:r>
            <a:r>
              <a:rPr kumimoji="1" lang="ko-KR" altLang="en-US" sz="1800" b="0" dirty="0"/>
              <a:t>화면 크기마다</a:t>
            </a:r>
            <a:r>
              <a:rPr kumimoji="1" lang="en-US" altLang="ko-KR" sz="1800" b="0" dirty="0"/>
              <a:t>) </a:t>
            </a:r>
            <a:r>
              <a:rPr kumimoji="1" lang="ko-KR" altLang="en-US" sz="1800" b="0" dirty="0"/>
              <a:t>전환함</a:t>
            </a:r>
            <a:r>
              <a:rPr kumimoji="1" lang="en-US" altLang="ko-KR" sz="1800" b="0" dirty="0"/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7CD3F5D-4343-1E3E-F933-55E25CD4B8CB}"/>
              </a:ext>
            </a:extLst>
          </p:cNvPr>
          <p:cNvGraphicFramePr>
            <a:graphicFrameLocks noGrp="1"/>
          </p:cNvGraphicFramePr>
          <p:nvPr/>
        </p:nvGraphicFramePr>
        <p:xfrm>
          <a:off x="1095376" y="2757421"/>
          <a:ext cx="7753349" cy="4644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53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43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[only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not] @media [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미디어 유형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] [and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콤마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] 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조건문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) {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실행문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57031C9-5673-C0AC-2AAE-7E3AB354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42" y="3760297"/>
            <a:ext cx="5058358" cy="2159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28C2B9-F284-A11D-708D-8AE49A29404B}"/>
              </a:ext>
            </a:extLst>
          </p:cNvPr>
          <p:cNvSpPr txBox="1"/>
          <p:nvPr/>
        </p:nvSpPr>
        <p:spPr>
          <a:xfrm>
            <a:off x="6010393" y="5599335"/>
            <a:ext cx="44194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미디어 쿼리를 적용했을 때 변하는 화면</a:t>
            </a:r>
            <a:r>
              <a:rPr lang="en-US" altLang="ko-KR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(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왼쪽부터 </a:t>
            </a:r>
            <a:r>
              <a:rPr lang="en-US" altLang="ko-KR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1024p,x 768px, 320px)</a:t>
            </a:r>
            <a:endParaRPr lang="ko-KR" altLang="en-US" sz="2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F8FAA67-73D5-7873-8594-B89BB8B12BE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31B4CA-B0D7-9FB1-9253-EAE7EAB10B9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B927B-D570-2919-4FDD-1188C410E05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432025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반응형 웹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602DF4-394D-D4F1-F3BE-48FA6D7AC15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412776"/>
          <a:ext cx="8128000" cy="38047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width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화면의 너비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height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화면의 높이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device-width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장치의 너비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device-height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장치의 높이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orientation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장치의 방향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device-aspect-ratio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화면의 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color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장치의 색상 비트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color-index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장치에서 표현 가능한 최대 색상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monochrome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흑백 장치의 픽셀당 비트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resolution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장치의 해상도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BA75FC-E84F-D99F-F697-3055EC9C4F66}"/>
              </a:ext>
            </a:extLst>
          </p:cNvPr>
          <p:cNvSpPr txBox="1"/>
          <p:nvPr/>
        </p:nvSpPr>
        <p:spPr>
          <a:xfrm>
            <a:off x="5558032" y="5402050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미디어 쿼리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3444692-6710-2F6E-6FF6-9744441603D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C9D8AE-FA2B-539F-4408-38A30E055F9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1977F-720B-05A9-F566-097BA8FF759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47098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292BF-A304-4A3C-487B-C81D42F60AC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E87BEB-0C28-DF42-78EB-3506037CA059}"/>
              </a:ext>
            </a:extLst>
          </p:cNvPr>
          <p:cNvSpPr/>
          <p:nvPr/>
        </p:nvSpPr>
        <p:spPr>
          <a:xfrm>
            <a:off x="503338" y="1093188"/>
            <a:ext cx="265931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+mn-ea"/>
              </a:rPr>
              <a:t>미디어 쿼리 구문</a:t>
            </a:r>
            <a:endParaRPr lang="en-US" altLang="ko-KR" b="1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803BF5-4CFF-FA8D-6DAF-9EC0DF35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" y="2024999"/>
            <a:ext cx="4555223" cy="323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C8ED3-DCAC-6A8F-6E12-7B153174B5F9}"/>
              </a:ext>
            </a:extLst>
          </p:cNvPr>
          <p:cNvSpPr txBox="1"/>
          <p:nvPr/>
        </p:nvSpPr>
        <p:spPr>
          <a:xfrm>
            <a:off x="503338" y="5017170"/>
            <a:ext cx="11139184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예</a:t>
            </a:r>
            <a:r>
              <a:rPr lang="en-US" altLang="ko-KR" sz="1400"/>
              <a:t>) </a:t>
            </a:r>
            <a:r>
              <a:rPr lang="ko-KR" altLang="en-US" sz="1400"/>
              <a:t>미디어 유형이 ‘</a:t>
            </a:r>
            <a:r>
              <a:rPr lang="en-US" altLang="ko-KR" sz="1400"/>
              <a:t>screen’</a:t>
            </a:r>
            <a:r>
              <a:rPr lang="ko-KR" altLang="en-US" sz="1400"/>
              <a:t>이면서 최소 너비가 ‘</a:t>
            </a:r>
            <a:r>
              <a:rPr lang="en-US" altLang="ko-KR" sz="1400"/>
              <a:t>200px’</a:t>
            </a:r>
            <a:r>
              <a:rPr lang="ko-KR" altLang="en-US" sz="1400"/>
              <a:t>이고 최대 너비가 ‘</a:t>
            </a:r>
            <a:r>
              <a:rPr lang="en-US" altLang="ko-KR" sz="1400"/>
              <a:t>360px’</a:t>
            </a:r>
            <a:r>
              <a:rPr lang="ko-KR" altLang="en-US" sz="1400"/>
              <a:t>일 경우에 적용할 </a:t>
            </a:r>
            <a:r>
              <a:rPr lang="en-US" altLang="ko-KR" sz="1400"/>
              <a:t>CSS</a:t>
            </a:r>
            <a:r>
              <a:rPr lang="ko-KR" altLang="en-US" sz="1400"/>
              <a:t>를 정의하는 구문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 lvl="0"/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@media screen and (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min-width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200px) and (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max-width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360px)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lvl="0"/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...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75C589-41B0-1348-B9B5-B7F9EF9D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2" y="2455364"/>
            <a:ext cx="5763761" cy="20289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62169D-4A48-74D1-0EC3-6D47419ECED2}"/>
              </a:ext>
            </a:extLst>
          </p:cNvPr>
          <p:cNvSpPr/>
          <p:nvPr/>
        </p:nvSpPr>
        <p:spPr>
          <a:xfrm>
            <a:off x="6677635" y="1346872"/>
            <a:ext cx="265931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+mn-ea"/>
              </a:rPr>
              <a:t>미디어 유형의 종류</a:t>
            </a:r>
            <a:endParaRPr lang="en-US" altLang="ko-KR" b="1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EF2895-FF4E-A90C-8AE9-8D8C5D38C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342"/>
          <a:stretch/>
        </p:blipFill>
        <p:spPr>
          <a:xfrm>
            <a:off x="6786693" y="1885733"/>
            <a:ext cx="4647501" cy="279532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631D1A-CF3C-7504-B41D-8D1FFC77431F}"/>
              </a:ext>
            </a:extLst>
          </p:cNvPr>
          <p:cNvCxnSpPr/>
          <p:nvPr/>
        </p:nvCxnSpPr>
        <p:spPr>
          <a:xfrm>
            <a:off x="6384022" y="1346872"/>
            <a:ext cx="0" cy="33341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C35FD9A-5791-0EC6-C4FC-E36F41EDA6B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515CEB-B7F9-2646-267D-A9874F37D41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C839E-6483-FBFB-BE16-443A315C7BA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333714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2D8A699-3654-7D08-E20E-52298988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8811531" cy="219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미디어 유형의 종류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CD044-A8F8-73C9-8B2B-4FE162C153C3}"/>
              </a:ext>
            </a:extLst>
          </p:cNvPr>
          <p:cNvGraphicFramePr>
            <a:graphicFrameLocks noGrp="1"/>
          </p:cNvGraphicFramePr>
          <p:nvPr/>
        </p:nvGraphicFramePr>
        <p:xfrm>
          <a:off x="981075" y="2030730"/>
          <a:ext cx="6648450" cy="37414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06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2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기기명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장치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print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인쇄 장치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screen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컴퓨터 화면 장치 또는 스마트 기기의 화면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tv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영상과 음성이 동시에 출력되는 장치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projection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프로젝터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handheld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손에 들고 다니는 소형 장치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speech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음성 출력 장치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aural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음성 합성 장치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화면을 읽어 소리로 출력해 주는 장치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embossed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점자 인쇄 장치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화면을 읽어 종이에 점자를 찍어내는 장치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tty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디스플레이 기능이 제한된 장치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Braille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점자 표시 장치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B8BA419-817F-5775-DB51-855CF9A7CE3E}"/>
              </a:ext>
            </a:extLst>
          </p:cNvPr>
          <p:cNvSpPr txBox="1"/>
          <p:nvPr/>
        </p:nvSpPr>
        <p:spPr>
          <a:xfrm>
            <a:off x="981075" y="5859738"/>
            <a:ext cx="74199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rgbClr val="211D1E"/>
                </a:solidFill>
                <a:latin typeface="HelveticaNeueLT Std Lt"/>
              </a:rPr>
              <a:t>※ </a:t>
            </a:r>
            <a:r>
              <a:rPr lang="en-US" altLang="ko-KR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handheld</a:t>
            </a:r>
            <a:r>
              <a:rPr lang="ko-KR" altLang="en-US" sz="1050" b="0" i="0" u="none" strike="noStrike" baseline="0" dirty="0">
                <a:solidFill>
                  <a:srgbClr val="211D1E"/>
                </a:solidFill>
                <a:latin typeface="YoonV YoonGothic100Std_OTF"/>
              </a:rPr>
              <a:t>는 소형 기기라는 의미가 있지만 스마트 기기는 </a:t>
            </a:r>
            <a:r>
              <a:rPr lang="en-US" altLang="ko-KR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screen</a:t>
            </a:r>
            <a:r>
              <a:rPr lang="ko-KR" altLang="en-US" sz="1050" b="0" i="0" u="none" strike="noStrike" baseline="0" dirty="0">
                <a:solidFill>
                  <a:srgbClr val="211D1E"/>
                </a:solidFill>
                <a:latin typeface="YoonV YoonGothic100Std_OTF"/>
              </a:rPr>
              <a:t>을 사용 </a:t>
            </a:r>
            <a:endParaRPr lang="ko-KR" altLang="en-US" sz="105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7400FB-6945-95B6-B703-EEF49FAF2FB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049D7C-2401-3B1A-A996-E23D85C5543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2F68C-8779-32D6-16E7-0E758F128EE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21086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BC6C1A5-D86E-C4F4-AD87-08A0F34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8811531" cy="219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조건문의 종류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B05F015-5E71-0CC9-AD61-4AE0727E92D4}"/>
              </a:ext>
            </a:extLst>
          </p:cNvPr>
          <p:cNvGraphicFramePr>
            <a:graphicFrameLocks noGrp="1"/>
          </p:cNvGraphicFramePr>
          <p:nvPr/>
        </p:nvGraphicFramePr>
        <p:xfrm>
          <a:off x="971096" y="2000948"/>
          <a:ext cx="10249807" cy="429690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62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1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조건문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조건값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min/max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사용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웹페이지의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가로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너빗값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width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속성에서 사용할 수 있는 모든 속성값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웹페이지의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세로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높잇값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5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device-width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기기의 가로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너빗값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5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device-height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기기의 세로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높잇값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orientation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기기의 화면 방향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portrait(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landscape(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 안 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aspect-ratio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화면 비율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브라우저 화면 비율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(1),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브라우저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종횡비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(16/9),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브라우저 해상도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(1280/720)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device-aspect-ratio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단말기 브라우저의 화면 비율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기기 화면 비율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(1),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기기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종횡비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(16/9),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기기 해상도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(640/320)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5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color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기기의 비트 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8(bit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5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color-index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기기의 색상 수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128(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색상 수 단위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monochrome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기기가 흑백일 때 픽셀당 비트 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1(bit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25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resolution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기기의 해상력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300dpi/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dpcm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3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scan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TV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스캔 방식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progressive/interlace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3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grid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기기의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그리드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비트맵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비트맵 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)/1(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그리드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사용안함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ACF9237-A02F-C8AB-F114-44F8CCFC081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55D0B6-7D5F-72B8-8629-5EA6218E49D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62CCA-34D8-7628-6664-71F44212E58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4365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933" y="1279570"/>
            <a:ext cx="9078232" cy="248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반응형 웹의 특징</a:t>
            </a:r>
            <a:endParaRPr kumimoji="1" lang="en-US" altLang="ko-KR" b="0" dirty="0"/>
          </a:p>
          <a:p>
            <a:r>
              <a:rPr kumimoji="1" lang="ko-KR" altLang="en-US" sz="1800" b="0" dirty="0"/>
              <a:t>화면이 작은 기기에서 반응형 웹으로 제작된 웹사이트에 접속할 때는 웹사이트의 구조를 작은 화면에 최적화된 구조로 변경하여 보여줌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큰 화면을 가진 기기에서는 웹사이트의 구조를 큰 화면에 최적화하여 보여줌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기기의 화면이나 환경에 맞게 자유자재로 변하는 것이 바로 </a:t>
            </a:r>
            <a:r>
              <a:rPr kumimoji="1" lang="en-US" altLang="ko-KR" sz="1800" b="0" dirty="0"/>
              <a:t>‘</a:t>
            </a:r>
            <a:r>
              <a:rPr kumimoji="1" lang="ko-KR" altLang="en-US" sz="1800" b="0" dirty="0"/>
              <a:t>반응형 웹</a:t>
            </a:r>
            <a:r>
              <a:rPr kumimoji="1" lang="en-US" altLang="ko-KR" sz="1800" b="0" dirty="0"/>
              <a:t>’</a:t>
            </a:r>
            <a:r>
              <a:rPr kumimoji="1" lang="en-US" altLang="ko-KR" b="0" dirty="0"/>
              <a:t>!</a:t>
            </a:r>
            <a:endParaRPr kumimoji="1" lang="en-US" altLang="ko-KR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EC80B-9E76-459A-BE04-912C2FFAE4FB}"/>
              </a:ext>
            </a:extLst>
          </p:cNvPr>
          <p:cNvSpPr txBox="1"/>
          <p:nvPr/>
        </p:nvSpPr>
        <p:spPr>
          <a:xfrm>
            <a:off x="6096000" y="5744787"/>
            <a:ext cx="3599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반응형 웹으로 제작된 웹사이트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A7B2AC-E1C4-4B60-913E-0A83F19F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37" y="4048125"/>
            <a:ext cx="5038263" cy="2087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146A9F-157B-6399-83E8-D35F7E72792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반응형 웹이란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5A39224-1AB5-9342-5E2B-B331D6DE65A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996FB3-7E16-0774-9424-2C55EE4E8C2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A87D8-EE67-1E17-6E73-B349D1AFA24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87440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292BF-A304-4A3C-487B-C81D42F60AC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974ACD-81BE-96A2-0293-8EC2D12ADAD5}"/>
              </a:ext>
            </a:extLst>
          </p:cNvPr>
          <p:cNvSpPr/>
          <p:nvPr/>
        </p:nvSpPr>
        <p:spPr>
          <a:xfrm>
            <a:off x="503338" y="1093188"/>
            <a:ext cx="26593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+mn-ea"/>
              </a:rPr>
              <a:t>미디어 쿼리 조건</a:t>
            </a:r>
            <a:endParaRPr lang="en-US" altLang="ko-KR" b="1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15DC45-80BC-EC0F-FEAB-099D0E005B43}"/>
              </a:ext>
            </a:extLst>
          </p:cNvPr>
          <p:cNvSpPr/>
          <p:nvPr/>
        </p:nvSpPr>
        <p:spPr>
          <a:xfrm>
            <a:off x="503338" y="1814040"/>
            <a:ext cx="41022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웹 문서의 가로 너비와 세로 높이</a:t>
            </a:r>
            <a:r>
              <a:rPr lang="en-US" altLang="ko-KR" sz="1400" b="1">
                <a:latin typeface="+mn-ea"/>
              </a:rPr>
              <a:t>(</a:t>
            </a:r>
            <a:r>
              <a:rPr lang="ko-KR" altLang="en-US" sz="1400" b="1">
                <a:latin typeface="+mn-ea"/>
              </a:rPr>
              <a:t>뷰포트</a:t>
            </a:r>
            <a:r>
              <a:rPr lang="en-US" altLang="ko-KR" sz="1400" b="1">
                <a:latin typeface="+mn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168F0C-A213-B9E9-E673-B061A1CD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229538"/>
            <a:ext cx="5569459" cy="11610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C1BCE5D-1086-7CD9-0BE4-9C1051B7FA37}"/>
              </a:ext>
            </a:extLst>
          </p:cNvPr>
          <p:cNvSpPr/>
          <p:nvPr/>
        </p:nvSpPr>
        <p:spPr>
          <a:xfrm>
            <a:off x="7276052" y="1286135"/>
            <a:ext cx="4300756" cy="452431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url(images/bg0.jpg) no-repeat fixed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background-size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cover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@media screen and (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max-width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1024px)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body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url(images/bg1.jpg) no-repeat fixed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background-size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cover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@media screen and (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max-width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768px)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body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url(images/bg2.jpg) no-repeat fixed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background-size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cover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@media screen and (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max-width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320px)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body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url(images/bg3.jpg) no-repeat fixed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background-size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cover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469AFF-954B-642A-5B67-99A89606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52" y="4051883"/>
            <a:ext cx="4467320" cy="2405980"/>
          </a:xfrm>
          <a:prstGeom prst="rect">
            <a:avLst/>
          </a:prstGeom>
        </p:spPr>
      </p:pic>
      <p:cxnSp>
        <p:nvCxnSpPr>
          <p:cNvPr id="8" name="구부러진 연결선 22">
            <a:extLst>
              <a:ext uri="{FF2B5EF4-FFF2-40B4-BE49-F238E27FC236}">
                <a16:creationId xmlns:a16="http://schemas.microsoft.com/office/drawing/2014/main" id="{75C2F455-07F8-F07D-3CFB-D7CCE09F7088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3602412" y="3548293"/>
            <a:ext cx="3673640" cy="503590"/>
          </a:xfrm>
          <a:prstGeom prst="curvedConnector2">
            <a:avLst/>
          </a:prstGeom>
          <a:ln w="31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90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292BF-A304-4A3C-487B-C81D42F60AC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68AC77-E8DF-4940-937A-9ED136C0FAB9}"/>
              </a:ext>
            </a:extLst>
          </p:cNvPr>
          <p:cNvSpPr/>
          <p:nvPr/>
        </p:nvSpPr>
        <p:spPr>
          <a:xfrm>
            <a:off x="503338" y="1093188"/>
            <a:ext cx="26593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+mn-ea"/>
              </a:rPr>
              <a:t>미디어 쿼리 조건</a:t>
            </a:r>
            <a:endParaRPr lang="en-US" altLang="ko-KR" b="1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82BB9D-B40E-1A5E-DEF2-AC7391B66708}"/>
              </a:ext>
            </a:extLst>
          </p:cNvPr>
          <p:cNvSpPr/>
          <p:nvPr/>
        </p:nvSpPr>
        <p:spPr>
          <a:xfrm>
            <a:off x="503338" y="1814040"/>
            <a:ext cx="41022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단말기의 가로 너비와 세로 높이</a:t>
            </a:r>
            <a:endParaRPr lang="en-US" altLang="ko-KR" sz="1400" b="1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A86F27-94C1-9993-6878-F084FE9CF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9"/>
          <a:stretch/>
        </p:blipFill>
        <p:spPr>
          <a:xfrm>
            <a:off x="503339" y="2374085"/>
            <a:ext cx="4932728" cy="12755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46048D-95B6-85A8-C15F-FC1456215DF2}"/>
              </a:ext>
            </a:extLst>
          </p:cNvPr>
          <p:cNvSpPr/>
          <p:nvPr/>
        </p:nvSpPr>
        <p:spPr>
          <a:xfrm>
            <a:off x="394282" y="3794151"/>
            <a:ext cx="5150841" cy="69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단말기 크기와 뷰포트 크기를 하나로 통일해 사용하기 위해 뷰포트를 지정할 때 </a:t>
            </a:r>
            <a:r>
              <a:rPr lang="en-US" altLang="ko-KR" sz="1400">
                <a:latin typeface="TDc_SSiMyungJo_120_OTF"/>
              </a:rPr>
              <a:t>width=</a:t>
            </a:r>
            <a:r>
              <a:rPr lang="ko-KR" altLang="en-US" sz="1400">
                <a:latin typeface="TDc_SSiMyungJo_120_OTF"/>
              </a:rPr>
              <a:t>“</a:t>
            </a:r>
            <a:r>
              <a:rPr lang="en-US" altLang="ko-KR" sz="1400">
                <a:latin typeface="TDc_SSiMyungJo_120_OTF"/>
              </a:rPr>
              <a:t>device-width”</a:t>
            </a:r>
            <a:r>
              <a:rPr lang="ko-KR" altLang="en-US" sz="1400">
                <a:latin typeface="TDc_SSiMyungJo_120_OTF"/>
              </a:rPr>
              <a:t>로 놓고 사용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E4B633-F8CC-BF1F-C6FE-67EFF81363C7}"/>
              </a:ext>
            </a:extLst>
          </p:cNvPr>
          <p:cNvSpPr/>
          <p:nvPr/>
        </p:nvSpPr>
        <p:spPr>
          <a:xfrm>
            <a:off x="6493680" y="1814040"/>
            <a:ext cx="410221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화면 회전</a:t>
            </a:r>
            <a:endParaRPr lang="en-US" altLang="ko-KR" sz="14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524D0-77C9-CC08-F2D5-86BED0B6C4A3}"/>
              </a:ext>
            </a:extLst>
          </p:cNvPr>
          <p:cNvSpPr/>
          <p:nvPr/>
        </p:nvSpPr>
        <p:spPr>
          <a:xfrm>
            <a:off x="6350466" y="2316333"/>
            <a:ext cx="515084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TDc_SSiMyungJo_120_OTF"/>
              </a:rPr>
              <a:t>orientation </a:t>
            </a:r>
            <a:r>
              <a:rPr lang="ko-KR" altLang="en-US" sz="1400">
                <a:latin typeface="TDc_SSiMyungJo_120_OTF"/>
              </a:rPr>
              <a:t>속성을 사용해서 화면 방향 체크</a:t>
            </a:r>
            <a:endParaRPr lang="en-US" altLang="ko-KR" sz="1400">
              <a:latin typeface="TDc_SSiMyungJo_120_OTF"/>
            </a:endParaRPr>
          </a:p>
          <a:p>
            <a:pPr>
              <a:lnSpc>
                <a:spcPct val="150000"/>
              </a:lnSpc>
            </a:pP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24FB73-E97D-4A92-245A-E9EFCD713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55" y="2728897"/>
            <a:ext cx="3037661" cy="9207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53A9441-4D4A-64F6-D685-904C7880F475}"/>
              </a:ext>
            </a:extLst>
          </p:cNvPr>
          <p:cNvSpPr/>
          <p:nvPr/>
        </p:nvSpPr>
        <p:spPr>
          <a:xfrm>
            <a:off x="6424016" y="3881087"/>
            <a:ext cx="3500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@media screen and (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orientation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landscape)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body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orange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@media screen and (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orientaion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portrait)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body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yellow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B486DF-52FE-4101-7674-A6B30FF69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701" y="5258223"/>
            <a:ext cx="2175366" cy="15081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2E4144-CF30-24E1-E985-011103785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740" y="4867698"/>
            <a:ext cx="1418702" cy="189863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9615B4B-D3CB-CB9A-D21A-5608A7F7EC98}"/>
              </a:ext>
            </a:extLst>
          </p:cNvPr>
          <p:cNvCxnSpPr/>
          <p:nvPr/>
        </p:nvCxnSpPr>
        <p:spPr>
          <a:xfrm>
            <a:off x="6008358" y="1277454"/>
            <a:ext cx="0" cy="53521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123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C1CFF7-ED30-BCDC-A953-86AE2A0CC374}"/>
              </a:ext>
            </a:extLst>
          </p:cNvPr>
          <p:cNvSpPr/>
          <p:nvPr/>
        </p:nvSpPr>
        <p:spPr>
          <a:xfrm>
            <a:off x="503338" y="1093188"/>
            <a:ext cx="26593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+mn-ea"/>
              </a:rPr>
              <a:t>미디어 쿼리 조건</a:t>
            </a:r>
            <a:endParaRPr lang="en-US" altLang="ko-KR" b="1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1E92E0-B2A6-3532-604E-B7AD171C2E0A}"/>
              </a:ext>
            </a:extLst>
          </p:cNvPr>
          <p:cNvSpPr/>
          <p:nvPr/>
        </p:nvSpPr>
        <p:spPr>
          <a:xfrm>
            <a:off x="503338" y="1814040"/>
            <a:ext cx="410221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화면 비율</a:t>
            </a:r>
            <a:endParaRPr lang="en-US" altLang="ko-KR" sz="1400" b="1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B0B3CF-DD22-1402-2142-7D9F587D8905}"/>
              </a:ext>
            </a:extLst>
          </p:cNvPr>
          <p:cNvSpPr/>
          <p:nvPr/>
        </p:nvSpPr>
        <p:spPr>
          <a:xfrm>
            <a:off x="503338" y="2164796"/>
            <a:ext cx="51508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단말기 </a:t>
            </a:r>
            <a:r>
              <a:rPr lang="en-US" altLang="ko-KR" sz="1400">
                <a:latin typeface="TDc_SSiMyungJo_120_OTF"/>
              </a:rPr>
              <a:t> </a:t>
            </a:r>
            <a:r>
              <a:rPr lang="ko-KR" altLang="en-US" sz="1400">
                <a:latin typeface="TDc_SSiMyungJo_120_OTF"/>
              </a:rPr>
              <a:t>브라우저 화면의 너비 값을 높이 값으로 나눈 것</a:t>
            </a:r>
            <a:endParaRPr lang="ko-KR" altLang="en-US" sz="14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576CBD-072D-6D16-817C-CAB319432DD3}"/>
              </a:ext>
            </a:extLst>
          </p:cNvPr>
          <p:cNvSpPr/>
          <p:nvPr/>
        </p:nvSpPr>
        <p:spPr>
          <a:xfrm>
            <a:off x="6493680" y="1814040"/>
            <a:ext cx="410221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색상당 비트 수</a:t>
            </a:r>
            <a:endParaRPr lang="en-US" altLang="ko-KR" sz="1400" b="1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2AD9DB-58D2-5387-42FD-F5FFA27D20BF}"/>
              </a:ext>
            </a:extLst>
          </p:cNvPr>
          <p:cNvSpPr/>
          <p:nvPr/>
        </p:nvSpPr>
        <p:spPr>
          <a:xfrm>
            <a:off x="6350466" y="2316333"/>
            <a:ext cx="51508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단말기의 최대 색상 비트 수를 조건으로 사용</a:t>
            </a:r>
            <a:endParaRPr lang="en-US" altLang="ko-KR" sz="1400">
              <a:latin typeface="TDc_SSiMyungJo_120_OTF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TDc_SSiMyungJo_120_OTF"/>
              </a:rPr>
              <a:t>color:1 </a:t>
            </a:r>
            <a:r>
              <a:rPr lang="en-US" altLang="ko-KR" sz="1400">
                <a:latin typeface="TDc_SSiMyungJo_120_OTF"/>
                <a:sym typeface="Wingdings" panose="05000000000000000000" pitchFamily="2" charset="2"/>
              </a:rPr>
              <a:t> 2</a:t>
            </a:r>
            <a:r>
              <a:rPr lang="en-US" altLang="ko-KR" sz="1400" baseline="30000">
                <a:latin typeface="TDc_SSiMyungJo_120_OTF"/>
                <a:sym typeface="Wingdings" panose="05000000000000000000" pitchFamily="2" charset="2"/>
              </a:rPr>
              <a:t>1</a:t>
            </a:r>
            <a:r>
              <a:rPr lang="en-US" altLang="ko-KR" sz="1400">
                <a:latin typeface="TDc_SSiMyungJo_120_OTF"/>
                <a:sym typeface="Wingdings" panose="05000000000000000000" pitchFamily="2" charset="2"/>
              </a:rPr>
              <a:t> = 2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TDc_SSiMyungJo_120_OTF"/>
                <a:sym typeface="Wingdings" panose="05000000000000000000" pitchFamily="2" charset="2"/>
              </a:rPr>
              <a:t>color:2  2</a:t>
            </a:r>
            <a:r>
              <a:rPr lang="en-US" altLang="ko-KR" sz="1400" baseline="30000">
                <a:latin typeface="TDc_SSiMyungJo_120_OTF"/>
                <a:sym typeface="Wingdings" panose="05000000000000000000" pitchFamily="2" charset="2"/>
              </a:rPr>
              <a:t>2</a:t>
            </a:r>
            <a:r>
              <a:rPr lang="en-US" altLang="ko-KR" sz="1400">
                <a:latin typeface="TDc_SSiMyungJo_120_OTF"/>
                <a:sym typeface="Wingdings" panose="05000000000000000000" pitchFamily="2" charset="2"/>
              </a:rPr>
              <a:t> = 4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TDc_SSiMyungJo_120_OTF"/>
                <a:sym typeface="Wingdings" panose="05000000000000000000" pitchFamily="2" charset="2"/>
              </a:rPr>
              <a:t>color:3  2</a:t>
            </a:r>
            <a:r>
              <a:rPr lang="en-US" altLang="ko-KR" sz="1400" baseline="30000">
                <a:latin typeface="TDc_SSiMyungJo_120_OTF"/>
                <a:sym typeface="Wingdings" panose="05000000000000000000" pitchFamily="2" charset="2"/>
              </a:rPr>
              <a:t>3</a:t>
            </a:r>
            <a:r>
              <a:rPr lang="en-US" altLang="ko-KR" sz="1400">
                <a:latin typeface="TDc_SSiMyungJo_120_OTF"/>
                <a:sym typeface="Wingdings" panose="05000000000000000000" pitchFamily="2" charset="2"/>
              </a:rPr>
              <a:t> = 8</a:t>
            </a:r>
            <a:endParaRPr lang="ko-KR" altLang="en-US" sz="140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BEC82A-C065-73B7-1C2D-ECFAB5E9A65C}"/>
              </a:ext>
            </a:extLst>
          </p:cNvPr>
          <p:cNvCxnSpPr/>
          <p:nvPr/>
        </p:nvCxnSpPr>
        <p:spPr>
          <a:xfrm>
            <a:off x="6008358" y="1277454"/>
            <a:ext cx="0" cy="53521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4A2D331-6E22-8329-63B1-363A4094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530838"/>
            <a:ext cx="4489761" cy="13390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F5111E-1313-985A-6C9D-D0BDC1723CFF}"/>
              </a:ext>
            </a:extLst>
          </p:cNvPr>
          <p:cNvSpPr/>
          <p:nvPr/>
        </p:nvSpPr>
        <p:spPr>
          <a:xfrm>
            <a:off x="503338" y="4178643"/>
            <a:ext cx="41022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단말기 화면 비율</a:t>
            </a:r>
            <a:endParaRPr lang="en-US" altLang="ko-KR" sz="1400" b="1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1FB41E-7A8E-FD72-5249-65C22AAC682E}"/>
              </a:ext>
            </a:extLst>
          </p:cNvPr>
          <p:cNvSpPr/>
          <p:nvPr/>
        </p:nvSpPr>
        <p:spPr>
          <a:xfrm>
            <a:off x="503338" y="4529399"/>
            <a:ext cx="51508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단말기의 너비 값을 높이 값으로 나눈 것</a:t>
            </a:r>
            <a:endParaRPr lang="ko-KR" altLang="en-US" sz="140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AF05E2D-3BFC-85B4-8829-8081A307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55" y="5102542"/>
            <a:ext cx="4449744" cy="12417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752C1EF-7709-B4AC-826B-8A0FD81B8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60" y="3716596"/>
            <a:ext cx="2438008" cy="1431491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FC8D46-5337-A904-76CE-692138254CD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C36C753-223A-563B-A23A-D88458D6AFE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2BD19-E6C2-B4C0-6E2E-502A845FCBD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159384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0CC3B1-B342-4CD4-6E04-F02096254DEF}"/>
              </a:ext>
            </a:extLst>
          </p:cNvPr>
          <p:cNvSpPr/>
          <p:nvPr/>
        </p:nvSpPr>
        <p:spPr>
          <a:xfrm>
            <a:off x="503338" y="1093188"/>
            <a:ext cx="343948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+mn-ea"/>
              </a:rPr>
              <a:t>미디어 쿼리 중단점 만들기</a:t>
            </a:r>
            <a:endParaRPr lang="en-US" altLang="ko-KR" b="1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915775-31F3-91E9-4CB5-84BF5ED5ABC1}"/>
              </a:ext>
            </a:extLst>
          </p:cNvPr>
          <p:cNvSpPr/>
          <p:nvPr/>
        </p:nvSpPr>
        <p:spPr>
          <a:xfrm>
            <a:off x="503337" y="1702023"/>
            <a:ext cx="107463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TDc_SSiMyungJo_120_OTF"/>
              </a:rPr>
              <a:t>중단점</a:t>
            </a:r>
            <a:r>
              <a:rPr lang="en-US" altLang="ko-KR" sz="1400" b="1">
                <a:latin typeface="TDc_SSiMyungJo_120_OTF"/>
              </a:rPr>
              <a:t>(breakpoint) </a:t>
            </a:r>
            <a:r>
              <a:rPr lang="en-US" altLang="ko-KR" sz="1400">
                <a:latin typeface="TDc_SSiMyungJo_120_OTF"/>
              </a:rPr>
              <a:t>: </a:t>
            </a:r>
            <a:r>
              <a:rPr lang="ko-KR" altLang="en-US" sz="1400">
                <a:latin typeface="TDc_SSiMyungJo_120_OTF"/>
              </a:rPr>
              <a:t>서로</a:t>
            </a:r>
            <a:r>
              <a:rPr lang="en-US" altLang="ko-KR" sz="1400">
                <a:latin typeface="TDc_SSiMyungJo_120_OTF"/>
              </a:rPr>
              <a:t> </a:t>
            </a:r>
            <a:r>
              <a:rPr lang="ko-KR" altLang="en-US" sz="1400">
                <a:latin typeface="TDc_SSiMyungJo_120_OTF"/>
              </a:rPr>
              <a:t>다른 </a:t>
            </a:r>
            <a:r>
              <a:rPr lang="en-US" altLang="ko-KR" sz="1400">
                <a:latin typeface="TDc_SSiMyungJo_120_OTF"/>
              </a:rPr>
              <a:t>CSS</a:t>
            </a:r>
            <a:r>
              <a:rPr lang="ko-KR" altLang="en-US" sz="1400">
                <a:latin typeface="TDc_SSiMyungJo_120_OTF"/>
              </a:rPr>
              <a:t>를 적용할 화면 크기</a:t>
            </a:r>
            <a:endParaRPr lang="en-US" altLang="ko-KR" sz="14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TDc_SSiMyungJo_120_OTF"/>
              </a:rPr>
              <a:t>대부분 기기의 화면 크기 기준</a:t>
            </a:r>
            <a:r>
              <a:rPr lang="en-US" altLang="ko-KR" sz="1400">
                <a:latin typeface="TDc_SSiMyungJo_120_OTF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TDc_SSiMyungJo_120_OTF"/>
              </a:rPr>
              <a:t>모든 기기를 반영할 수 없기 때문에 스마트폰과 태블릿</a:t>
            </a:r>
            <a:r>
              <a:rPr lang="en-US" altLang="ko-KR" sz="1400">
                <a:latin typeface="TDc_SSiMyungJo_120_OTF"/>
              </a:rPr>
              <a:t>, </a:t>
            </a:r>
            <a:r>
              <a:rPr lang="ko-KR" altLang="en-US" sz="1400">
                <a:latin typeface="TDc_SSiMyungJo_120_OTF"/>
              </a:rPr>
              <a:t>데스크톱 정도로 구분</a:t>
            </a:r>
            <a:endParaRPr lang="en-US" altLang="ko-KR" sz="14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TDc_SSiMyungJo_120_OTF"/>
              </a:rPr>
              <a:t>모바일 퍼스트</a:t>
            </a:r>
            <a:r>
              <a:rPr lang="en-US" altLang="ko-KR" sz="1400">
                <a:latin typeface="TDc_SSiMyungJo_120_OTF"/>
              </a:rPr>
              <a:t>(mobile first) : </a:t>
            </a:r>
            <a:r>
              <a:rPr lang="ko-KR" altLang="en-US" sz="1400">
                <a:latin typeface="TDc_SSiMyungJo_120_OTF"/>
              </a:rPr>
              <a:t>모바일 기기 레이아웃을 기본으로 작성 </a:t>
            </a:r>
            <a:r>
              <a:rPr lang="en-US" altLang="ko-KR" sz="1400">
                <a:latin typeface="TDc_SSiMyungJo_120_OTF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TDc_SSiMyungJo_120_OTF"/>
                <a:sym typeface="Wingdings" panose="05000000000000000000" pitchFamily="2" charset="2"/>
              </a:rPr>
              <a:t>태블릿 </a:t>
            </a:r>
            <a:r>
              <a:rPr lang="en-US" altLang="ko-KR" sz="1400">
                <a:latin typeface="TDc_SSiMyungJo_120_OTF"/>
                <a:sym typeface="Wingdings" panose="05000000000000000000" pitchFamily="2" charset="2"/>
              </a:rPr>
              <a:t>&amp; PC </a:t>
            </a:r>
            <a:r>
              <a:rPr lang="ko-KR" altLang="en-US" sz="1400">
                <a:latin typeface="TDc_SSiMyungJo_120_OTF"/>
                <a:sym typeface="Wingdings" panose="05000000000000000000" pitchFamily="2" charset="2"/>
              </a:rPr>
              <a:t>레이아웃 작성</a:t>
            </a:r>
            <a:endParaRPr lang="en-US" altLang="ko-KR" sz="1400">
              <a:latin typeface="TDc_SSiMyungJo_120_OTF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TDc_SSiMyungJo_120_OTF"/>
                <a:sym typeface="Wingdings" panose="05000000000000000000" pitchFamily="2" charset="2"/>
              </a:rPr>
              <a:t>미디어 쿼리 중단점은 개발자나 작업 조건에 따라 달라질 수 있다</a:t>
            </a:r>
            <a:r>
              <a:rPr lang="en-US" altLang="ko-KR" sz="1400">
                <a:latin typeface="TDc_SSiMyungJo_120_OTF"/>
                <a:sym typeface="Wingdings" panose="05000000000000000000" pitchFamily="2" charset="2"/>
              </a:rPr>
              <a:t>.</a:t>
            </a:r>
            <a:endParaRPr lang="ko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E16010-9454-56F6-4BDA-558D21B30DDA}"/>
              </a:ext>
            </a:extLst>
          </p:cNvPr>
          <p:cNvSpPr/>
          <p:nvPr/>
        </p:nvSpPr>
        <p:spPr>
          <a:xfrm>
            <a:off x="801148" y="3656406"/>
            <a:ext cx="609600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5F00"/>
                </a:solidFill>
                <a:latin typeface="TDc_SSiGothic_120_OTF"/>
              </a:rPr>
              <a:t>/* </a:t>
            </a:r>
            <a:r>
              <a:rPr lang="ko-KR" altLang="en-US" sz="1200">
                <a:solidFill>
                  <a:srgbClr val="005F00"/>
                </a:solidFill>
                <a:latin typeface="TDc_SSiGothic_120_OTF"/>
              </a:rPr>
              <a:t>스마트폰 세로 *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</a:rPr>
              <a:t>/</a:t>
            </a:r>
          </a:p>
          <a:p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@media only screen and (</a:t>
            </a:r>
            <a:r>
              <a:rPr lang="en-US" altLang="ko-KR" sz="14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min-width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320px) 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…… }</a:t>
            </a:r>
          </a:p>
          <a:p>
            <a:endParaRPr lang="en-US" altLang="ko-KR" sz="140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5F00"/>
                </a:solidFill>
                <a:latin typeface="TDc_SSiGothic_120_OTF"/>
              </a:rPr>
              <a:t>/* </a:t>
            </a:r>
            <a:r>
              <a:rPr lang="ko-KR" altLang="en-US" sz="1200">
                <a:solidFill>
                  <a:srgbClr val="005F00"/>
                </a:solidFill>
                <a:latin typeface="TDc_SSiGothic_120_OTF"/>
              </a:rPr>
              <a:t>스마트폰 가로 *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</a:rPr>
              <a:t>/</a:t>
            </a:r>
          </a:p>
          <a:p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@media only screen and (</a:t>
            </a:r>
            <a:r>
              <a:rPr lang="en-US" altLang="ko-KR" sz="14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min-width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480px) 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…… }</a:t>
            </a:r>
          </a:p>
          <a:p>
            <a:endParaRPr lang="en-US" altLang="ko-KR" sz="140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5F00"/>
                </a:solidFill>
                <a:latin typeface="TDc_SSiGothic_120_OTF"/>
              </a:rPr>
              <a:t>/* </a:t>
            </a:r>
            <a:r>
              <a:rPr lang="ko-KR" altLang="en-US" sz="1200">
                <a:solidFill>
                  <a:srgbClr val="005F00"/>
                </a:solidFill>
                <a:latin typeface="TDc_SSiGothic_120_OTF"/>
              </a:rPr>
              <a:t>태블릿 세로 *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</a:rPr>
              <a:t>/</a:t>
            </a:r>
          </a:p>
          <a:p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@media only screen and (</a:t>
            </a:r>
            <a:r>
              <a:rPr lang="en-US" altLang="ko-KR" sz="14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min-width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768px) 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…… }</a:t>
            </a:r>
          </a:p>
          <a:p>
            <a:endParaRPr lang="en-US" altLang="ko-KR" sz="140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5F00"/>
                </a:solidFill>
                <a:latin typeface="TDc_SSiGothic_120_OTF"/>
              </a:rPr>
              <a:t>/* </a:t>
            </a:r>
            <a:r>
              <a:rPr lang="ko-KR" altLang="en-US" sz="1200">
                <a:solidFill>
                  <a:srgbClr val="005F00"/>
                </a:solidFill>
                <a:latin typeface="TDc_SSiGothic_120_OTF"/>
              </a:rPr>
              <a:t>태블릿 가로 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</a:rPr>
              <a:t>/ </a:t>
            </a:r>
            <a:r>
              <a:rPr lang="ko-KR" altLang="en-US" sz="1200">
                <a:solidFill>
                  <a:srgbClr val="005F00"/>
                </a:solidFill>
                <a:latin typeface="TDc_SSiGothic_120_OTF"/>
              </a:rPr>
              <a:t>데스크톱 *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</a:rPr>
              <a:t>/</a:t>
            </a:r>
          </a:p>
          <a:p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@media only screen and (</a:t>
            </a:r>
            <a:r>
              <a:rPr lang="en-US" altLang="ko-KR" sz="14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min-width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1024px) 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…… }</a:t>
            </a:r>
            <a:endParaRPr lang="ko-KR" altLang="en-US" sz="36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DB1F811-ED4C-3E7C-8CEF-E1F6332FB09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33AAD3-AA8E-5698-CE70-9516B28AB4C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77CB2-BA64-07A3-CDED-F5EDD51E205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514686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적용하기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563643A-8E71-4EFA-8160-06E151A8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6" y="5728168"/>
            <a:ext cx="1143234" cy="464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D2A28B-AD04-DC1E-6BB8-8AF833F4FA16}"/>
              </a:ext>
            </a:extLst>
          </p:cNvPr>
          <p:cNvSpPr txBox="1"/>
          <p:nvPr/>
        </p:nvSpPr>
        <p:spPr>
          <a:xfrm>
            <a:off x="2210035" y="581120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YoonV YoonGothic100Std_OTF"/>
              </a:rPr>
              <a:t>미디어 쿼리 사용해 웹사이트 구조 변경하기</a:t>
            </a:r>
            <a:endParaRPr lang="ko-KR" alt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88ABA-581B-1F91-2B62-53017C47D7C3}"/>
              </a:ext>
            </a:extLst>
          </p:cNvPr>
          <p:cNvSpPr txBox="1"/>
          <p:nvPr/>
        </p:nvSpPr>
        <p:spPr>
          <a:xfrm>
            <a:off x="6096000" y="5275485"/>
            <a:ext cx="44194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미디어 쿼리를 사용해 구조를 변경하는 모습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0AFA0F-A50C-DE63-2548-6C830ECB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89" y="3419583"/>
            <a:ext cx="4997011" cy="2163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D8F67-E0F9-8ED2-6BB9-4057C6A1E945}"/>
              </a:ext>
            </a:extLst>
          </p:cNvPr>
          <p:cNvSpPr txBox="1"/>
          <p:nvPr/>
        </p:nvSpPr>
        <p:spPr>
          <a:xfrm>
            <a:off x="1098989" y="2817235"/>
            <a:ext cx="5405592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latin typeface="+mn-ea"/>
              </a:rPr>
              <a:t>작성 예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b="0" i="0" u="none" strike="noStrike" baseline="0" dirty="0">
                <a:solidFill>
                  <a:srgbClr val="1754A6"/>
                </a:solidFill>
                <a:latin typeface="+mn-ea"/>
              </a:rPr>
              <a:t>&lt;</a:t>
            </a:r>
            <a:r>
              <a:rPr lang="en-US" altLang="ko-KR" sz="1400" b="0" i="0" u="none" strike="noStrike" baseline="0" dirty="0">
                <a:solidFill>
                  <a:srgbClr val="9F2B31"/>
                </a:solidFill>
                <a:latin typeface="+mn-ea"/>
              </a:rPr>
              <a:t>link </a:t>
            </a:r>
            <a:r>
              <a:rPr lang="en-US" altLang="ko-KR" sz="1400" b="0" i="0" u="none" strike="noStrike" baseline="0" dirty="0" err="1">
                <a:solidFill>
                  <a:srgbClr val="EE3027"/>
                </a:solidFill>
                <a:latin typeface="+mn-ea"/>
              </a:rPr>
              <a:t>rel</a:t>
            </a:r>
            <a:r>
              <a:rPr lang="en-US" altLang="ko-KR" sz="1400" b="0" i="0" u="none" strike="noStrike" baseline="0" dirty="0">
                <a:solidFill>
                  <a:srgbClr val="1754A6"/>
                </a:solidFill>
                <a:latin typeface="+mn-ea"/>
              </a:rPr>
              <a:t>="stylesheet" </a:t>
            </a:r>
            <a:r>
              <a:rPr lang="en-US" altLang="ko-KR" sz="1400" b="0" i="0" u="none" strike="noStrike" baseline="0" dirty="0" err="1">
                <a:solidFill>
                  <a:srgbClr val="EE3027"/>
                </a:solidFill>
                <a:latin typeface="+mn-ea"/>
              </a:rPr>
              <a:t>href</a:t>
            </a:r>
            <a:r>
              <a:rPr lang="en-US" altLang="ko-KR" sz="1400" b="0" i="0" u="none" strike="noStrike" baseline="0" dirty="0">
                <a:solidFill>
                  <a:srgbClr val="1754A6"/>
                </a:solidFill>
                <a:latin typeface="+mn-ea"/>
              </a:rPr>
              <a:t>="mediaqueries.css"&gt;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5023C-7604-B0E6-D4A1-6ECE4C3F7013}"/>
              </a:ext>
            </a:extLst>
          </p:cNvPr>
          <p:cNvSpPr txBox="1"/>
          <p:nvPr/>
        </p:nvSpPr>
        <p:spPr>
          <a:xfrm>
            <a:off x="348709" y="9481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링크 방식으로 적용하기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B730FA-130D-0CCD-A3DE-F186D29AD600}"/>
              </a:ext>
            </a:extLst>
          </p:cNvPr>
          <p:cNvSpPr txBox="1"/>
          <p:nvPr/>
        </p:nvSpPr>
        <p:spPr>
          <a:xfrm>
            <a:off x="306648" y="1568302"/>
            <a:ext cx="11210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0" dirty="0"/>
              <a:t>미디어 쿼리를 적용하는 대표 방식으로</a:t>
            </a:r>
            <a:r>
              <a:rPr kumimoji="1" lang="en-US" altLang="ko-KR" b="0" dirty="0"/>
              <a:t>, CSS </a:t>
            </a:r>
            <a:r>
              <a:rPr kumimoji="1" lang="ko-KR" altLang="en-US" b="0" dirty="0"/>
              <a:t>파일 내에 미디어 쿼리를 작성해서 </a:t>
            </a:r>
            <a:r>
              <a:rPr kumimoji="1" lang="en-US" altLang="ko-KR" b="0" dirty="0"/>
              <a:t>&lt;link&gt;</a:t>
            </a:r>
            <a:r>
              <a:rPr kumimoji="1" lang="ko-KR" altLang="en-US" b="0" dirty="0"/>
              <a:t>와 </a:t>
            </a:r>
            <a:r>
              <a:rPr kumimoji="1" lang="en-US" altLang="ko-KR" b="0" dirty="0"/>
              <a:t>&lt; /link&gt; </a:t>
            </a:r>
            <a:r>
              <a:rPr kumimoji="1" lang="ko-KR" altLang="en-US" b="0" dirty="0"/>
              <a:t>태그로 </a:t>
            </a:r>
            <a:r>
              <a:rPr kumimoji="1" lang="en-US" altLang="ko-KR" b="0" dirty="0"/>
              <a:t>CSS </a:t>
            </a:r>
            <a:r>
              <a:rPr kumimoji="1" lang="ko-KR" altLang="en-US" b="0" dirty="0"/>
              <a:t>파일을 연결하여 적용</a:t>
            </a:r>
            <a:r>
              <a:rPr kumimoji="1" lang="en-US" altLang="ko-KR" b="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5B6DB2-40F8-8FDF-DBC8-A6CC408EC2F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82126B4-57C5-C01C-4F44-7A95A36BABC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D27AD-9F2F-0AF3-2A89-524346FD7DE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74258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18946E-BCD4-08B3-89D7-A70F6E280B2F}"/>
              </a:ext>
            </a:extLst>
          </p:cNvPr>
          <p:cNvSpPr/>
          <p:nvPr/>
        </p:nvSpPr>
        <p:spPr>
          <a:xfrm>
            <a:off x="503338" y="1093188"/>
            <a:ext cx="34394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+mn-ea"/>
              </a:rPr>
              <a:t>웹 문서에서 직접 정의하기</a:t>
            </a:r>
            <a:endParaRPr lang="en-US" altLang="ko-KR" b="1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1176A7-CE84-FCD5-4383-836D9E9B91CD}"/>
              </a:ext>
            </a:extLst>
          </p:cNvPr>
          <p:cNvSpPr/>
          <p:nvPr/>
        </p:nvSpPr>
        <p:spPr>
          <a:xfrm>
            <a:off x="503338" y="1832489"/>
            <a:ext cx="34394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&lt;style&gt; </a:t>
            </a:r>
            <a:r>
              <a:rPr lang="ko-KR" altLang="en-US" sz="1400" b="1">
                <a:latin typeface="+mn-ea"/>
              </a:rPr>
              <a:t>태그 안에 </a:t>
            </a:r>
            <a:r>
              <a:rPr lang="en-US" altLang="ko-KR" sz="1400" b="1">
                <a:latin typeface="+mn-ea"/>
              </a:rPr>
              <a:t>media </a:t>
            </a:r>
            <a:r>
              <a:rPr lang="ko-KR" altLang="en-US" sz="1400" b="1">
                <a:latin typeface="+mn-ea"/>
              </a:rPr>
              <a:t>속성 사용</a:t>
            </a:r>
            <a:endParaRPr lang="en-US" altLang="ko-KR" sz="1400" b="1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A38DF-8F04-590C-8439-04B7700F67F8}"/>
              </a:ext>
            </a:extLst>
          </p:cNvPr>
          <p:cNvSpPr txBox="1"/>
          <p:nvPr/>
        </p:nvSpPr>
        <p:spPr>
          <a:xfrm>
            <a:off x="596539" y="3619285"/>
            <a:ext cx="5091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예</a:t>
            </a:r>
            <a:r>
              <a:rPr lang="en-US" altLang="ko-KR" sz="1400"/>
              <a:t>) </a:t>
            </a:r>
            <a:r>
              <a:rPr lang="ko-KR" altLang="en-US" sz="1400"/>
              <a:t>최대 너비가 </a:t>
            </a:r>
            <a:r>
              <a:rPr lang="en-US" altLang="ko-KR" sz="1400"/>
              <a:t>320px</a:t>
            </a:r>
            <a:r>
              <a:rPr lang="ko-KR" altLang="en-US" sz="1400"/>
              <a:t>일 때 즉 너비가 </a:t>
            </a:r>
            <a:r>
              <a:rPr lang="en-US" altLang="ko-KR" sz="1400"/>
              <a:t>320px </a:t>
            </a:r>
            <a:r>
              <a:rPr lang="ko-KR" altLang="en-US" sz="1400"/>
              <a:t>이하인</a:t>
            </a:r>
            <a:r>
              <a:rPr lang="en-US" altLang="ko-KR" sz="1400"/>
              <a:t> </a:t>
            </a:r>
            <a:r>
              <a:rPr lang="ko-KR" altLang="en-US" sz="1400"/>
              <a:t>경우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A1D2F-6545-71C3-039A-5CBFDCDA863A}"/>
              </a:ext>
            </a:extLst>
          </p:cNvPr>
          <p:cNvSpPr/>
          <p:nvPr/>
        </p:nvSpPr>
        <p:spPr>
          <a:xfrm>
            <a:off x="654801" y="4242762"/>
            <a:ext cx="49746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media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=”screen and (max-width:320px)”&gt;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body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orange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320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BA7903-AEE0-F006-2C21-CCE7FF2C5571}"/>
              </a:ext>
            </a:extLst>
          </p:cNvPr>
          <p:cNvCxnSpPr/>
          <p:nvPr/>
        </p:nvCxnSpPr>
        <p:spPr>
          <a:xfrm>
            <a:off x="6008358" y="1277454"/>
            <a:ext cx="0" cy="53521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F1F-F0F5-AA41-F3E8-2B0E55A2D7E1}"/>
              </a:ext>
            </a:extLst>
          </p:cNvPr>
          <p:cNvSpPr/>
          <p:nvPr/>
        </p:nvSpPr>
        <p:spPr>
          <a:xfrm>
            <a:off x="6429647" y="1832489"/>
            <a:ext cx="42495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&lt;style&gt; </a:t>
            </a:r>
            <a:r>
              <a:rPr lang="ko-KR" altLang="en-US" sz="1400" b="1">
                <a:latin typeface="+mn-ea"/>
              </a:rPr>
              <a:t>태그 안에 </a:t>
            </a:r>
            <a:r>
              <a:rPr lang="en-US" altLang="ko-KR" sz="1400" b="1">
                <a:latin typeface="+mn-ea"/>
              </a:rPr>
              <a:t>@media </a:t>
            </a:r>
            <a:r>
              <a:rPr lang="ko-KR" altLang="en-US" sz="1400" b="1">
                <a:latin typeface="+mn-ea"/>
              </a:rPr>
              <a:t>구문 사용하기</a:t>
            </a:r>
            <a:endParaRPr lang="en-US" altLang="ko-KR" sz="1400" b="1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5EE39-E5C7-43D8-A000-BFB79CE84D4D}"/>
              </a:ext>
            </a:extLst>
          </p:cNvPr>
          <p:cNvSpPr txBox="1"/>
          <p:nvPr/>
        </p:nvSpPr>
        <p:spPr>
          <a:xfrm>
            <a:off x="6535023" y="3619285"/>
            <a:ext cx="497835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예</a:t>
            </a:r>
            <a:r>
              <a:rPr lang="en-US" altLang="ko-KR" sz="1400"/>
              <a:t>) </a:t>
            </a:r>
            <a:r>
              <a:rPr lang="ko-KR" altLang="en-US" sz="1400"/>
              <a:t>화면 너비가 </a:t>
            </a:r>
            <a:r>
              <a:rPr lang="en-US" altLang="ko-KR" sz="1400"/>
              <a:t>320px </a:t>
            </a:r>
            <a:r>
              <a:rPr lang="ko-KR" altLang="en-US" sz="1400"/>
              <a:t>이하일 때 배경 색을 주황색으로 바꾸는 미디어 쿼리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27211C-072D-D481-54FF-3DE4CF8C0323}"/>
              </a:ext>
            </a:extLst>
          </p:cNvPr>
          <p:cNvSpPr/>
          <p:nvPr/>
        </p:nvSpPr>
        <p:spPr>
          <a:xfrm>
            <a:off x="6579219" y="4463246"/>
            <a:ext cx="49746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@media screen and (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max-width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320px)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body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background-color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orange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3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03C33A-30BD-76C8-821F-6C15F4FF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74" y="2340414"/>
            <a:ext cx="3077795" cy="8462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458A90-2B91-7A4D-CB52-4F784782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004" y="2247987"/>
            <a:ext cx="2585815" cy="119931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93597FE-3EB9-9108-84C0-E831623195D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7CDE9E-9E7A-A0DC-1883-6CED61C6237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9D2489-5426-59F8-9A09-B27B7F1DA75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586203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F22194-8753-AE54-9679-9BBEFE656D6A}"/>
              </a:ext>
            </a:extLst>
          </p:cNvPr>
          <p:cNvSpPr/>
          <p:nvPr/>
        </p:nvSpPr>
        <p:spPr>
          <a:xfrm>
            <a:off x="503338" y="1093188"/>
            <a:ext cx="34394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+mn-ea"/>
              </a:rPr>
              <a:t>외부 </a:t>
            </a:r>
            <a:r>
              <a:rPr lang="en-US" altLang="ko-KR" b="1">
                <a:latin typeface="+mn-ea"/>
              </a:rPr>
              <a:t>CSS </a:t>
            </a:r>
            <a:r>
              <a:rPr lang="ko-KR" altLang="en-US" b="1">
                <a:latin typeface="+mn-ea"/>
              </a:rPr>
              <a:t>파일 연결</a:t>
            </a:r>
            <a:endParaRPr lang="en-US" altLang="ko-KR" b="1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B898CF-3E47-98EE-999F-17A6B0BB0C8F}"/>
              </a:ext>
            </a:extLst>
          </p:cNvPr>
          <p:cNvSpPr/>
          <p:nvPr/>
        </p:nvSpPr>
        <p:spPr>
          <a:xfrm>
            <a:off x="503338" y="2247987"/>
            <a:ext cx="508373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&lt;head&gt;</a:t>
            </a:r>
            <a:r>
              <a:rPr lang="ko-KR" altLang="en-US" sz="1400"/>
              <a:t>와 </a:t>
            </a:r>
            <a:r>
              <a:rPr lang="en-US" altLang="ko-KR" sz="1400"/>
              <a:t>&lt;/head&gt; </a:t>
            </a:r>
            <a:r>
              <a:rPr lang="ko-KR" altLang="en-US" sz="1400"/>
              <a:t>사이에 삽입</a:t>
            </a:r>
            <a:endParaRPr lang="en-US" altLang="ko-KR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EA9360-499C-C24A-EEF5-A3071CDA13AE}"/>
              </a:ext>
            </a:extLst>
          </p:cNvPr>
          <p:cNvSpPr/>
          <p:nvPr/>
        </p:nvSpPr>
        <p:spPr>
          <a:xfrm>
            <a:off x="503338" y="1832489"/>
            <a:ext cx="34394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&lt;link&gt; </a:t>
            </a:r>
            <a:r>
              <a:rPr lang="ko-KR" altLang="en-US" sz="1400" b="1">
                <a:latin typeface="+mn-ea"/>
              </a:rPr>
              <a:t>태그 사용하기</a:t>
            </a:r>
            <a:endParaRPr lang="en-US" altLang="ko-KR" sz="1400" b="1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6C0640-50FC-A3D3-0673-D9ED919BD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2" y="2910696"/>
            <a:ext cx="5729682" cy="339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5C36AF-2A14-8E30-0857-B94EF82707F2}"/>
              </a:ext>
            </a:extLst>
          </p:cNvPr>
          <p:cNvSpPr txBox="1"/>
          <p:nvPr/>
        </p:nvSpPr>
        <p:spPr>
          <a:xfrm>
            <a:off x="596539" y="3619285"/>
            <a:ext cx="4379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예</a:t>
            </a:r>
            <a:r>
              <a:rPr lang="en-US" altLang="ko-KR" sz="1400"/>
              <a:t>) </a:t>
            </a:r>
            <a:r>
              <a:rPr lang="ko-KR" altLang="en-US" sz="1400"/>
              <a:t>화면 너비가 </a:t>
            </a:r>
            <a:r>
              <a:rPr lang="en-US" altLang="ko-KR" sz="1400"/>
              <a:t>768px </a:t>
            </a:r>
            <a:r>
              <a:rPr lang="ko-KR" altLang="en-US" sz="1400"/>
              <a:t>이하일 때 미리 만들어 놓은 태블릿용 스타일 시트 파일을 적용하려면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B63E87-4F36-B539-98EF-A3F6D97D8D56}"/>
              </a:ext>
            </a:extLst>
          </p:cNvPr>
          <p:cNvSpPr/>
          <p:nvPr/>
        </p:nvSpPr>
        <p:spPr>
          <a:xfrm>
            <a:off x="612397" y="4450376"/>
            <a:ext cx="4974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link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=”stylesheet”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media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=”screen and (max-width:768px)”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=”css/tablet.css”&gt;</a:t>
            </a:r>
            <a:endParaRPr lang="ko-KR" altLang="en-US" sz="32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0ADBD3A-4ED9-C329-E223-BC234527E361}"/>
              </a:ext>
            </a:extLst>
          </p:cNvPr>
          <p:cNvCxnSpPr/>
          <p:nvPr/>
        </p:nvCxnSpPr>
        <p:spPr>
          <a:xfrm>
            <a:off x="6008358" y="1277454"/>
            <a:ext cx="0" cy="53521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A9370F-FFF0-08A6-AECC-9789C447CB6B}"/>
              </a:ext>
            </a:extLst>
          </p:cNvPr>
          <p:cNvSpPr/>
          <p:nvPr/>
        </p:nvSpPr>
        <p:spPr>
          <a:xfrm>
            <a:off x="6429648" y="1832489"/>
            <a:ext cx="34394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@import </a:t>
            </a:r>
            <a:r>
              <a:rPr lang="ko-KR" altLang="en-US" sz="1400" b="1">
                <a:latin typeface="+mn-ea"/>
              </a:rPr>
              <a:t>구문 사용하기</a:t>
            </a:r>
            <a:endParaRPr lang="en-US" altLang="ko-KR" sz="14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3F9545-C84A-BE43-26E1-4A1EB5996AE7}"/>
              </a:ext>
            </a:extLst>
          </p:cNvPr>
          <p:cNvSpPr/>
          <p:nvPr/>
        </p:nvSpPr>
        <p:spPr>
          <a:xfrm>
            <a:off x="6429648" y="2247987"/>
            <a:ext cx="508373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&lt;style&gt;</a:t>
            </a:r>
            <a:r>
              <a:rPr lang="ko-KR" altLang="en-US" sz="1400"/>
              <a:t>와 </a:t>
            </a:r>
            <a:r>
              <a:rPr lang="en-US" altLang="ko-KR" sz="1400"/>
              <a:t>&lt;/style&gt; </a:t>
            </a:r>
            <a:r>
              <a:rPr lang="ko-KR" altLang="en-US" sz="1400"/>
              <a:t>사이에 삽입</a:t>
            </a:r>
          </a:p>
        </p:txBody>
      </p:sp>
      <p:sp>
        <p:nvSpPr>
          <p:cNvPr id="11" name="사각형 설명선 12">
            <a:extLst>
              <a:ext uri="{FF2B5EF4-FFF2-40B4-BE49-F238E27FC236}">
                <a16:creationId xmlns:a16="http://schemas.microsoft.com/office/drawing/2014/main" id="{11DBD6BD-16D2-FEB8-1DDE-8506A7149AFD}"/>
              </a:ext>
            </a:extLst>
          </p:cNvPr>
          <p:cNvSpPr/>
          <p:nvPr/>
        </p:nvSpPr>
        <p:spPr>
          <a:xfrm>
            <a:off x="2995791" y="1154572"/>
            <a:ext cx="3959603" cy="329225"/>
          </a:xfrm>
          <a:prstGeom prst="wedgeRectCallout">
            <a:avLst>
              <a:gd name="adj1" fmla="val -54519"/>
              <a:gd name="adj2" fmla="val 167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70C0"/>
                </a:solidFill>
                <a:latin typeface="TDc_SSiMyungJo_120_OTF"/>
              </a:rPr>
              <a:t>특정 조건에 맞을 경우</a:t>
            </a:r>
            <a:r>
              <a:rPr lang="en-US" altLang="ko-KR" sz="1200">
                <a:solidFill>
                  <a:srgbClr val="0070C0"/>
                </a:solidFill>
                <a:latin typeface="TDc_SSiMyungJo_120_OTF"/>
              </a:rPr>
              <a:t>, </a:t>
            </a:r>
            <a:r>
              <a:rPr lang="ko-KR" altLang="en-US" sz="1200">
                <a:solidFill>
                  <a:srgbClr val="0070C0"/>
                </a:solidFill>
                <a:latin typeface="TDc_SSiMyungJo_120_OTF"/>
              </a:rPr>
              <a:t>지정한 </a:t>
            </a:r>
            <a:r>
              <a:rPr lang="en-US" altLang="ko-KR" sz="1200">
                <a:solidFill>
                  <a:srgbClr val="0070C0"/>
                </a:solidFill>
                <a:latin typeface="TDc_SSiMyungJo_120_OTF"/>
              </a:rPr>
              <a:t>css </a:t>
            </a:r>
            <a:r>
              <a:rPr lang="ko-KR" altLang="en-US" sz="1200">
                <a:solidFill>
                  <a:srgbClr val="0070C0"/>
                </a:solidFill>
                <a:latin typeface="TDc_SSiMyungJo_120_OTF"/>
              </a:rPr>
              <a:t>파일을 가져와 적용</a:t>
            </a:r>
            <a:endParaRPr lang="ko-KR" altLang="en-US" sz="1200">
              <a:solidFill>
                <a:srgbClr val="0070C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633E94A-62A9-BA73-E6CC-279E16B64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23" y="2831997"/>
            <a:ext cx="3642919" cy="3158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FED48B-8BD2-4C45-E267-6617CF638147}"/>
              </a:ext>
            </a:extLst>
          </p:cNvPr>
          <p:cNvSpPr txBox="1"/>
          <p:nvPr/>
        </p:nvSpPr>
        <p:spPr>
          <a:xfrm>
            <a:off x="6535023" y="3619285"/>
            <a:ext cx="4978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예</a:t>
            </a:r>
            <a:r>
              <a:rPr lang="en-US" altLang="ko-KR" sz="1400"/>
              <a:t>) </a:t>
            </a:r>
            <a:r>
              <a:rPr lang="ko-KR" altLang="en-US" sz="1400"/>
              <a:t>화면 너비가 </a:t>
            </a:r>
            <a:r>
              <a:rPr lang="en-US" altLang="ko-KR" sz="1400"/>
              <a:t>321px </a:t>
            </a:r>
            <a:r>
              <a:rPr lang="ko-KR" altLang="en-US" sz="1400"/>
              <a:t>이상 </a:t>
            </a:r>
            <a:r>
              <a:rPr lang="en-US" altLang="ko-KR" sz="1400"/>
              <a:t>768px </a:t>
            </a:r>
            <a:r>
              <a:rPr lang="ko-KR" altLang="en-US" sz="1400"/>
              <a:t>이하일 때 미리 만들어 놓은 태블릿용 스타일 시트 파일을 적용하려면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072121-A6ED-51A1-B615-2DF0FAF1175E}"/>
              </a:ext>
            </a:extLst>
          </p:cNvPr>
          <p:cNvSpPr/>
          <p:nvPr/>
        </p:nvSpPr>
        <p:spPr>
          <a:xfrm>
            <a:off x="6579219" y="4463246"/>
            <a:ext cx="4974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@import url(“css/tablet.css”) only screen and (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min-width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321px) and (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max-width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768px)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sz="32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F92109C-E8E5-0EE9-AE46-D26E7B9F92C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24BF2C-5226-A829-3EA4-B75E187AFD2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723DB-96D0-8DB1-F0D0-46695E53072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254362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591268-6E9A-9AD4-8C65-47B36BEE4F4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적용하기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9BCDB37-BE31-95BE-8C4D-27220B3CD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9059182" cy="43189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미디어 쿼리를 사용할 때 주의해야 할 점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(1)</a:t>
            </a:r>
          </a:p>
          <a:p>
            <a:r>
              <a:rPr kumimoji="1" lang="ko-KR" altLang="en-US" b="0" dirty="0"/>
              <a:t>띄어쓰기 주의하여 입력하기</a:t>
            </a:r>
            <a:r>
              <a:rPr kumimoji="1" lang="en-US" altLang="ko-KR" b="0" dirty="0"/>
              <a:t>.</a:t>
            </a:r>
          </a:p>
          <a:p>
            <a:endParaRPr kumimoji="1" lang="en-US" altLang="ko-KR" sz="1800" b="0" dirty="0"/>
          </a:p>
          <a:p>
            <a:endParaRPr kumimoji="1" lang="en-US" altLang="ko-KR" sz="2400" b="0" dirty="0"/>
          </a:p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미디어 쿼리를 사용할 때 주의해야 할 점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(2)</a:t>
            </a:r>
            <a:endParaRPr kumimoji="1" lang="en-US" altLang="ko-KR" b="0" dirty="0"/>
          </a:p>
          <a:p>
            <a:r>
              <a:rPr kumimoji="1" lang="ko-KR" altLang="en-US" sz="1800" b="0" dirty="0"/>
              <a:t>조건문 접두사인 </a:t>
            </a:r>
            <a:r>
              <a:rPr kumimoji="1" lang="en-US" altLang="ko-KR" sz="1800" b="0" dirty="0"/>
              <a:t>min</a:t>
            </a:r>
            <a:r>
              <a:rPr kumimoji="1" lang="ko-KR" altLang="en-US" sz="1800" b="0" dirty="0"/>
              <a:t>을 사용할 때는 크기가 작은 순서대로 작성</a:t>
            </a:r>
            <a:r>
              <a:rPr kumimoji="1" lang="ko-KR" altLang="en-US" b="0" dirty="0"/>
              <a:t>하고</a:t>
            </a:r>
            <a:r>
              <a:rPr kumimoji="1" lang="en-US" altLang="ko-KR" b="0" dirty="0"/>
              <a:t>, </a:t>
            </a:r>
            <a:r>
              <a:rPr kumimoji="1" lang="ko-KR" altLang="en-US" sz="1800" b="0" dirty="0"/>
              <a:t>반대로 </a:t>
            </a:r>
            <a:r>
              <a:rPr kumimoji="1" lang="en-US" altLang="ko-KR" sz="1800" b="0" dirty="0"/>
              <a:t>max </a:t>
            </a:r>
            <a:r>
              <a:rPr kumimoji="1" lang="ko-KR" altLang="en-US" sz="1800" b="0" dirty="0"/>
              <a:t>접두사를 사용할 때는 반드시 크기가 큰 순서대로 작성</a:t>
            </a:r>
            <a:r>
              <a:rPr kumimoji="1" lang="ko-KR" altLang="en-US" b="0" dirty="0"/>
              <a:t>하기</a:t>
            </a:r>
            <a:r>
              <a:rPr kumimoji="1" lang="en-US" altLang="ko-KR" b="0" dirty="0"/>
              <a:t>.</a:t>
            </a:r>
            <a:endParaRPr kumimoji="1" lang="en-US" altLang="ko-KR" sz="1800" b="0" dirty="0"/>
          </a:p>
          <a:p>
            <a:endParaRPr kumimoji="1" lang="en-US" altLang="ko-KR" b="0" dirty="0"/>
          </a:p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미디어 쿼리를 사용할 때 주의해야 할 점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(3)</a:t>
            </a:r>
            <a:endParaRPr kumimoji="1" lang="en-US" altLang="ko-KR" b="0" dirty="0"/>
          </a:p>
          <a:p>
            <a:r>
              <a:rPr kumimoji="1" lang="ko-KR" altLang="en-US" sz="1800" b="0" dirty="0"/>
              <a:t>미디어 쿼리를 사용해서 브라우저의 크기를 감지할 때는 </a:t>
            </a:r>
            <a:r>
              <a:rPr kumimoji="1" lang="en-US" altLang="ko-KR" b="0" dirty="0"/>
              <a:t>‘</a:t>
            </a:r>
            <a:r>
              <a:rPr kumimoji="1" lang="en-US" altLang="ko-KR" sz="1800" b="0" dirty="0"/>
              <a:t>HTML </a:t>
            </a:r>
            <a:r>
              <a:rPr kumimoji="1" lang="ko-KR" altLang="en-US" sz="1800" b="0" dirty="0"/>
              <a:t>문서 크기를 기준</a:t>
            </a:r>
            <a:r>
              <a:rPr kumimoji="1" lang="en-US" altLang="ko-KR" sz="1800" b="0" dirty="0"/>
              <a:t>’</a:t>
            </a:r>
            <a:r>
              <a:rPr kumimoji="1" lang="ko-KR" altLang="en-US" sz="1800" b="0" dirty="0"/>
              <a:t>으로 감지하는 것을 기억하기</a:t>
            </a:r>
            <a:r>
              <a:rPr kumimoji="1" lang="en-US" altLang="ko-KR" sz="1800" b="0" dirty="0"/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25B90AE-1AA7-AEAE-FA0C-F4EB25A5975B}"/>
              </a:ext>
            </a:extLst>
          </p:cNvPr>
          <p:cNvGraphicFramePr>
            <a:graphicFrameLocks noGrp="1"/>
          </p:cNvGraphicFramePr>
          <p:nvPr/>
        </p:nvGraphicFramePr>
        <p:xfrm>
          <a:off x="1095376" y="2395471"/>
          <a:ext cx="7753349" cy="4644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53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43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@media all and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공백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(min-width:320px){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실행문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Light" pitchFamily="50" charset="-127"/>
                          <a:ea typeface="나눔고딕 Light" pitchFamily="50" charset="-127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8BCDBC-D7C3-8A05-FFBB-C9D5C1D179C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50DAA5-62F3-EF07-296B-D42B45A16DB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09D9E-76BD-F92F-2CB7-7105220AF57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45215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 이해하기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DB2F5-C392-0AB1-A803-9D03FA288643}"/>
              </a:ext>
            </a:extLst>
          </p:cNvPr>
          <p:cNvSpPr txBox="1"/>
          <p:nvPr/>
        </p:nvSpPr>
        <p:spPr>
          <a:xfrm>
            <a:off x="307676" y="1317072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크롬 개발자 도구의 </a:t>
            </a:r>
            <a:r>
              <a:rPr lang="en-US" altLang="ko-KR" b="1"/>
              <a:t>‘show</a:t>
            </a:r>
            <a:r>
              <a:rPr lang="ko-KR" altLang="en-US" b="1"/>
              <a:t> </a:t>
            </a:r>
            <a:r>
              <a:rPr lang="en-US" altLang="ko-KR" b="1"/>
              <a:t>media</a:t>
            </a:r>
            <a:r>
              <a:rPr lang="ko-KR" altLang="en-US" b="1"/>
              <a:t> </a:t>
            </a:r>
            <a:r>
              <a:rPr lang="en-US" altLang="ko-KR" b="1"/>
              <a:t>query’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444C441-755B-87F1-E5EA-9F4C79810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1" y="1905991"/>
            <a:ext cx="5212360" cy="1750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6DA36-DBA1-5A32-2D94-51BF69B03E48}"/>
              </a:ext>
            </a:extLst>
          </p:cNvPr>
          <p:cNvSpPr txBox="1"/>
          <p:nvPr/>
        </p:nvSpPr>
        <p:spPr>
          <a:xfrm>
            <a:off x="7214533" y="2206305"/>
            <a:ext cx="4618572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화면 위쪽에 파란색</a:t>
            </a:r>
            <a:r>
              <a:rPr lang="en-US" altLang="ko-KR" sz="1400"/>
              <a:t>, </a:t>
            </a:r>
            <a:r>
              <a:rPr lang="ko-KR" altLang="en-US" sz="1400"/>
              <a:t>주황색 등의</a:t>
            </a:r>
            <a:r>
              <a:rPr lang="en-US" altLang="ko-KR" sz="1400"/>
              <a:t> </a:t>
            </a:r>
            <a:r>
              <a:rPr lang="ko-KR" altLang="en-US" sz="1400"/>
              <a:t>막대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>
                <a:sym typeface="Wingdings" panose="05000000000000000000" pitchFamily="2" charset="2"/>
              </a:rPr>
              <a:t>미디어 쿼리에서 지정한 조건을 시각적으로 보여 줌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140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ko-KR" altLang="en-US" sz="1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9F4736-1D74-C330-1917-E9BC2CFC57BE}"/>
              </a:ext>
            </a:extLst>
          </p:cNvPr>
          <p:cNvSpPr/>
          <p:nvPr/>
        </p:nvSpPr>
        <p:spPr>
          <a:xfrm>
            <a:off x="549479" y="4312073"/>
            <a:ext cx="5863904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막대를 마우스 오른쪽 버튼으로 클릭한 후 [Reveal in source code]라는 메뉴 위로 마우스 커서를 올리면 미디어 쿼리 소스가 들어있는 파일 이름이 나타남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파일 이름 클릭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개발자 도구 창의 </a:t>
            </a:r>
            <a:r>
              <a:rPr lang="en-US" altLang="ko-KR" sz="1400">
                <a:sym typeface="Wingdings" panose="05000000000000000000" pitchFamily="2" charset="2"/>
              </a:rPr>
              <a:t>[Sources] </a:t>
            </a:r>
            <a:r>
              <a:rPr lang="ko-KR" altLang="en-US" sz="1400">
                <a:sym typeface="Wingdings" panose="05000000000000000000" pitchFamily="2" charset="2"/>
              </a:rPr>
              <a:t>탭에 </a:t>
            </a:r>
            <a:r>
              <a:rPr lang="en-US" altLang="ko-KR" sz="1400">
                <a:sym typeface="Wingdings" panose="05000000000000000000" pitchFamily="2" charset="2"/>
              </a:rPr>
              <a:t>CSS </a:t>
            </a:r>
            <a:r>
              <a:rPr lang="ko-KR" altLang="en-US" sz="1400">
                <a:sym typeface="Wingdings" panose="05000000000000000000" pitchFamily="2" charset="2"/>
              </a:rPr>
              <a:t>표시</a:t>
            </a:r>
            <a:endParaRPr lang="ko-KR" altLang="en-US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C8ECCF-0193-5745-2247-ACF526DB7803}"/>
              </a:ext>
            </a:extLst>
          </p:cNvPr>
          <p:cNvSpPr/>
          <p:nvPr/>
        </p:nvSpPr>
        <p:spPr>
          <a:xfrm>
            <a:off x="433431" y="3454965"/>
            <a:ext cx="379325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네이버 개발자 센터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(https://developers.naver.com/)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3BC8277-260F-2D34-54C7-DBC8048C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80" y="3924101"/>
            <a:ext cx="4160564" cy="264179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43566C-E2AB-E3A5-595E-7375D2F2DE1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076077-00F5-CE72-195E-874D38C28B9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ECDD5-598B-C78C-9190-0E08D6CBD47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843554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A8FC8C-3906-0FC1-28F6-4413BB9EB778}"/>
              </a:ext>
            </a:extLst>
          </p:cNvPr>
          <p:cNvSpPr txBox="1"/>
          <p:nvPr/>
        </p:nvSpPr>
        <p:spPr>
          <a:xfrm>
            <a:off x="306648" y="319086"/>
            <a:ext cx="10361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쿼리를 사용해 웹 문서 만들기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9923D9-083D-DD25-40FA-AC9EEFC3C9C9}"/>
              </a:ext>
            </a:extLst>
          </p:cNvPr>
          <p:cNvSpPr txBox="1"/>
          <p:nvPr/>
        </p:nvSpPr>
        <p:spPr>
          <a:xfrm>
            <a:off x="746619" y="1275127"/>
            <a:ext cx="480689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1) </a:t>
            </a:r>
            <a:r>
              <a:rPr lang="ko-KR" altLang="en-US" sz="1400" b="1"/>
              <a:t>레이아웃 구상</a:t>
            </a:r>
          </a:p>
        </p:txBody>
      </p:sp>
      <p:pic>
        <p:nvPicPr>
          <p:cNvPr id="3" name="그림 2" descr="건물, 창문, 문이(가) 표시된 사진&#10;&#10;자동 생성된 설명">
            <a:extLst>
              <a:ext uri="{FF2B5EF4-FFF2-40B4-BE49-F238E27FC236}">
                <a16:creationId xmlns:a16="http://schemas.microsoft.com/office/drawing/2014/main" id="{618DA2C8-35E1-AB18-CAC7-1484D1E98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9" y="2236372"/>
            <a:ext cx="4072535" cy="2385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5790FE-9F62-6745-5B8D-8AD87D196C21}"/>
              </a:ext>
            </a:extLst>
          </p:cNvPr>
          <p:cNvSpPr txBox="1"/>
          <p:nvPr/>
        </p:nvSpPr>
        <p:spPr>
          <a:xfrm>
            <a:off x="6434355" y="1275127"/>
            <a:ext cx="480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2) </a:t>
            </a:r>
            <a:r>
              <a:rPr lang="ko-KR" altLang="en-US" sz="1400"/>
              <a:t>미디어</a:t>
            </a:r>
            <a:r>
              <a:rPr lang="en-US" altLang="ko-KR" sz="1400"/>
              <a:t> </a:t>
            </a:r>
            <a:r>
              <a:rPr lang="ko-KR" altLang="en-US" sz="1400"/>
              <a:t>쿼리 중단점 결정하기</a:t>
            </a:r>
          </a:p>
        </p:txBody>
      </p:sp>
      <p:pic>
        <p:nvPicPr>
          <p:cNvPr id="5" name="그림 4" descr="건물, 문, 창문, 그리기이(가) 표시된 사진&#10;&#10;자동 생성된 설명">
            <a:extLst>
              <a:ext uri="{FF2B5EF4-FFF2-40B4-BE49-F238E27FC236}">
                <a16:creationId xmlns:a16="http://schemas.microsoft.com/office/drawing/2014/main" id="{19A94C31-C475-AC46-E241-B8F05269D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34" y="1718407"/>
            <a:ext cx="1188794" cy="159784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3AB145B-6F1B-7AF1-F405-CEE9E5DCD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77" y="2010453"/>
            <a:ext cx="1410783" cy="130579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332247D-59D7-805A-6F7D-23110B59E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39" y="3316249"/>
            <a:ext cx="4154268" cy="1197976"/>
          </a:xfrm>
          <a:prstGeom prst="rect">
            <a:avLst/>
          </a:prstGeom>
        </p:spPr>
      </p:pic>
      <p:pic>
        <p:nvPicPr>
          <p:cNvPr id="8" name="그림 7" descr="개체이(가) 표시된 사진&#10;&#10;자동 생성된 설명">
            <a:extLst>
              <a:ext uri="{FF2B5EF4-FFF2-40B4-BE49-F238E27FC236}">
                <a16:creationId xmlns:a16="http://schemas.microsoft.com/office/drawing/2014/main" id="{99ECC90C-E410-7DD4-6010-89722984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55" y="4806042"/>
            <a:ext cx="2964510" cy="84807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206272-E1B9-A197-76D7-CA201089621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74C62A-6785-64AE-78DE-02EC507C20B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F69DF-F5F0-A503-D775-87C6C538B64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78011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9078232" cy="179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1.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유지보수가 간편하다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!</a:t>
            </a:r>
          </a:p>
          <a:p>
            <a:r>
              <a:rPr kumimoji="1" lang="ko-KR" altLang="en-US" sz="1800" b="0" dirty="0"/>
              <a:t>모바일 버전과 데스크톱 버전 같이 </a:t>
            </a:r>
            <a:r>
              <a:rPr kumimoji="1" lang="en-US" altLang="ko-KR" sz="1800" b="0" dirty="0"/>
              <a:t>2</a:t>
            </a:r>
            <a:r>
              <a:rPr kumimoji="1" lang="ko-KR" altLang="en-US" sz="1800" b="0" dirty="0"/>
              <a:t>개의 웹사이트를 만들게 되면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수정 시에도 </a:t>
            </a:r>
            <a:r>
              <a:rPr kumimoji="1" lang="en-US" altLang="ko-KR" sz="1800" b="0" dirty="0"/>
              <a:t>2</a:t>
            </a:r>
            <a:r>
              <a:rPr kumimoji="1" lang="ko-KR" altLang="en-US" sz="1800" b="0" dirty="0"/>
              <a:t>번 작업을 해야 함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하지만 반응형 웹은 모바일 버전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태블릿 버전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데스크톱 버전 등 모든 디자인을 하나의 </a:t>
            </a:r>
            <a:r>
              <a:rPr kumimoji="1" lang="en-US" altLang="ko-KR" sz="1800" b="0" dirty="0"/>
              <a:t>HTML</a:t>
            </a:r>
            <a:r>
              <a:rPr kumimoji="1" lang="ko-KR" altLang="en-US" sz="1800" b="0" dirty="0"/>
              <a:t>과 </a:t>
            </a:r>
            <a:r>
              <a:rPr kumimoji="1" lang="en-US" altLang="ko-KR" sz="1800" b="0" dirty="0"/>
              <a:t>CSS </a:t>
            </a:r>
            <a:r>
              <a:rPr kumimoji="1" lang="ko-KR" altLang="en-US" sz="1800" b="0" dirty="0"/>
              <a:t>파일에서 작업하기 때문에</a:t>
            </a:r>
            <a:r>
              <a:rPr kumimoji="1" lang="en-US" altLang="ko-KR" b="0" dirty="0"/>
              <a:t> </a:t>
            </a:r>
            <a:r>
              <a:rPr kumimoji="1" lang="ko-KR" altLang="en-US" sz="1800" b="0" dirty="0"/>
              <a:t>유지보수가 간편</a:t>
            </a:r>
            <a:r>
              <a:rPr kumimoji="1" lang="en-US" altLang="ko-KR" sz="1800" b="0" dirty="0"/>
              <a:t>.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371B752-F7E5-442F-BED7-771969FEFAE4}"/>
              </a:ext>
            </a:extLst>
          </p:cNvPr>
          <p:cNvSpPr txBox="1">
            <a:spLocks/>
          </p:cNvSpPr>
          <p:nvPr/>
        </p:nvSpPr>
        <p:spPr>
          <a:xfrm>
            <a:off x="732518" y="3655186"/>
            <a:ext cx="9078232" cy="220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2.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마케팅에 유리하다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!</a:t>
            </a:r>
          </a:p>
          <a:p>
            <a:r>
              <a:rPr kumimoji="1" lang="ko-KR" altLang="en-US" b="0" dirty="0"/>
              <a:t>반응형 웹이라는 기술을 이용하여 마케팅 웹사이트를 개발하면 환경이나 기기에 따라 최적화된 구조로 웹사이트를 변경하여 보여줄 수 있기 때문에 전달하고자 하는 내용을 확실하게 전달할 수 있음</a:t>
            </a:r>
            <a:r>
              <a:rPr kumimoji="1" lang="en-US" altLang="ko-KR" b="0" dirty="0"/>
              <a:t>. </a:t>
            </a:r>
          </a:p>
          <a:p>
            <a:r>
              <a:rPr kumimoji="1" lang="ko-KR" altLang="en-US" b="0" dirty="0"/>
              <a:t>그리고 두 가지 버전의 웹사이트를 만들지 않아도 되기 때문에</a:t>
            </a:r>
            <a:r>
              <a:rPr kumimoji="1" lang="en-US" altLang="ko-KR" b="0" dirty="0"/>
              <a:t> </a:t>
            </a:r>
            <a:r>
              <a:rPr kumimoji="1" lang="ko-KR" altLang="en-US" b="0" dirty="0"/>
              <a:t>비용 측면에서도 상당한 절감 효과가 있음</a:t>
            </a:r>
            <a:r>
              <a:rPr kumimoji="1" lang="en-US" altLang="ko-KR" b="0" dirty="0"/>
              <a:t>.</a:t>
            </a:r>
            <a:endParaRPr kumimoji="1" lang="ko-KR" altLang="en-US" b="0" dirty="0"/>
          </a:p>
          <a:p>
            <a:endParaRPr kumimoji="1" lang="ko-KR" altLang="en-US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776F1-7E90-8C72-AFDA-DDC62A41CD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왜 반응형 웹인가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F7CDA8-4998-07D4-2B11-EBEA2DA20CC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05EE50-3AD3-8509-447C-0319FB43776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E36EF-0196-8CC6-4DCF-6DFD69AEDEF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725467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D3CE7-29E4-E870-FDBA-C851C0CA82E0}"/>
              </a:ext>
            </a:extLst>
          </p:cNvPr>
          <p:cNvSpPr txBox="1"/>
          <p:nvPr/>
        </p:nvSpPr>
        <p:spPr>
          <a:xfrm>
            <a:off x="746619" y="1275127"/>
            <a:ext cx="4127385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3) </a:t>
            </a:r>
            <a:r>
              <a:rPr lang="ko-KR" altLang="en-US" sz="1400"/>
              <a:t>주어진</a:t>
            </a:r>
            <a:r>
              <a:rPr lang="en-US" altLang="ko-KR" sz="1400"/>
              <a:t> </a:t>
            </a:r>
            <a:r>
              <a:rPr lang="ko-KR" altLang="en-US" sz="1400"/>
              <a:t>파일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8669638-3349-E075-6FDD-D054DFD29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7" y="1808357"/>
            <a:ext cx="3815833" cy="4609462"/>
          </a:xfrm>
          <a:prstGeom prst="rect">
            <a:avLst/>
          </a:prstGeom>
        </p:spPr>
      </p:pic>
      <p:pic>
        <p:nvPicPr>
          <p:cNvPr id="4" name="그림 3" descr="개, 침대이(가) 표시된 사진&#10;&#10;자동 생성된 설명">
            <a:extLst>
              <a:ext uri="{FF2B5EF4-FFF2-40B4-BE49-F238E27FC236}">
                <a16:creationId xmlns:a16="http://schemas.microsoft.com/office/drawing/2014/main" id="{F0557080-4811-ADDE-EFFE-2F99B3C4B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88" y="1125029"/>
            <a:ext cx="1121223" cy="5490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D0F26-C79F-E081-A8FD-0A8DCFEB321A}"/>
              </a:ext>
            </a:extLst>
          </p:cNvPr>
          <p:cNvSpPr txBox="1"/>
          <p:nvPr/>
        </p:nvSpPr>
        <p:spPr>
          <a:xfrm>
            <a:off x="306648" y="319086"/>
            <a:ext cx="10361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쿼리를 사용해 웹 문서 만들기</a:t>
            </a:r>
          </a:p>
        </p:txBody>
      </p:sp>
    </p:spTree>
    <p:extLst>
      <p:ext uri="{BB962C8B-B14F-4D97-AF65-F5344CB8AC3E}">
        <p14:creationId xmlns:p14="http://schemas.microsoft.com/office/powerpoint/2010/main" val="3493785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323D9E-9E0B-E4B8-47C7-55C26D7211B6}"/>
              </a:ext>
            </a:extLst>
          </p:cNvPr>
          <p:cNvSpPr txBox="1"/>
          <p:nvPr/>
        </p:nvSpPr>
        <p:spPr>
          <a:xfrm>
            <a:off x="306648" y="319086"/>
            <a:ext cx="10361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쿼리를 사용해 웹 문서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69D97-AB2D-082A-246A-FB5A9BF75677}"/>
              </a:ext>
            </a:extLst>
          </p:cNvPr>
          <p:cNvSpPr txBox="1"/>
          <p:nvPr/>
        </p:nvSpPr>
        <p:spPr>
          <a:xfrm>
            <a:off x="746619" y="1275127"/>
            <a:ext cx="4127385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4) </a:t>
            </a:r>
            <a:r>
              <a:rPr lang="ko-KR" altLang="en-US" sz="1400"/>
              <a:t>태블릿용</a:t>
            </a:r>
            <a:r>
              <a:rPr lang="en-US" altLang="ko-KR" sz="1400"/>
              <a:t> CSS</a:t>
            </a:r>
            <a:endParaRPr lang="ko-KR" altLang="en-US" sz="140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B943281-405C-BA44-A662-F3C840DC3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51" y="1848965"/>
            <a:ext cx="4013853" cy="4568613"/>
          </a:xfrm>
          <a:prstGeom prst="rect">
            <a:avLst/>
          </a:prstGeom>
        </p:spPr>
      </p:pic>
      <p:pic>
        <p:nvPicPr>
          <p:cNvPr id="5" name="그림 4" descr="개이(가) 표시된 사진&#10;&#10;자동 생성된 설명">
            <a:extLst>
              <a:ext uri="{FF2B5EF4-FFF2-40B4-BE49-F238E27FC236}">
                <a16:creationId xmlns:a16="http://schemas.microsoft.com/office/drawing/2014/main" id="{7BD9D953-CA67-5B98-034C-440F11750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92" y="2438285"/>
            <a:ext cx="2808151" cy="39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63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FAF22D-50C7-44A9-3231-DD874ADBBA71}"/>
              </a:ext>
            </a:extLst>
          </p:cNvPr>
          <p:cNvSpPr txBox="1"/>
          <p:nvPr/>
        </p:nvSpPr>
        <p:spPr>
          <a:xfrm>
            <a:off x="306648" y="319086"/>
            <a:ext cx="10361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미디어 쿼리를 사용해 웹 문서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EF548-D0AB-49DD-B636-A8953E378D4C}"/>
              </a:ext>
            </a:extLst>
          </p:cNvPr>
          <p:cNvSpPr txBox="1"/>
          <p:nvPr/>
        </p:nvSpPr>
        <p:spPr>
          <a:xfrm>
            <a:off x="746619" y="1275127"/>
            <a:ext cx="4127385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5) </a:t>
            </a:r>
            <a:r>
              <a:rPr lang="ko-KR" altLang="en-US" sz="1400"/>
              <a:t>데스크톱용</a:t>
            </a:r>
            <a:r>
              <a:rPr lang="en-US" altLang="ko-KR" sz="1400"/>
              <a:t> CSS</a:t>
            </a:r>
            <a:endParaRPr lang="ko-KR" altLang="en-US" sz="140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7BAB5DA-455B-EADA-5942-D1A5E41A2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14" y="1826944"/>
            <a:ext cx="2906372" cy="4773336"/>
          </a:xfrm>
          <a:prstGeom prst="rect">
            <a:avLst/>
          </a:prstGeom>
        </p:spPr>
      </p:pic>
      <p:pic>
        <p:nvPicPr>
          <p:cNvPr id="5" name="그림 4" descr="개, 동물, 표지판, 보는이(가) 표시된 사진&#10;&#10;자동 생성된 설명">
            <a:extLst>
              <a:ext uri="{FF2B5EF4-FFF2-40B4-BE49-F238E27FC236}">
                <a16:creationId xmlns:a16="http://schemas.microsoft.com/office/drawing/2014/main" id="{B2A4C13B-BA6A-E700-F96C-C003E77D9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71" y="2667992"/>
            <a:ext cx="6224935" cy="128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34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6A2A7D6-7380-D15E-CA72-6135D2C44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94460"/>
            <a:ext cx="5570220" cy="4069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46D7DD-3AB2-73A3-2482-FD99ED3A2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1394460"/>
            <a:ext cx="6398092" cy="406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B47BF-8F70-3FEC-29EE-91321AFA1C6E}"/>
              </a:ext>
            </a:extLst>
          </p:cNvPr>
          <p:cNvSpPr txBox="1"/>
          <p:nvPr/>
        </p:nvSpPr>
        <p:spPr>
          <a:xfrm>
            <a:off x="2537173" y="5738065"/>
            <a:ext cx="71176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구성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min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max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함께 사용해 장치의 화면 크기 구분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768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아이패드가 수직 상태일 때의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960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일반적인 현대 웹 페이지의 너비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AE022-AC4E-9C99-D5F0-94EADFEE87A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반응형 웹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434C08-161C-8D18-54D5-AC17818EA4E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DEF284-4155-CB3F-EF6D-6FD914361CA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FE5F4-F43B-7A2B-C8E6-814503ADCC6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37539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5678F-D9D4-573A-90D4-8E7738D1B6EB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방향 전환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4A078B-40B5-A5FE-0469-984DAF3EF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059831"/>
            <a:ext cx="4975488" cy="312147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A74A494-1B82-F645-C995-2ABCA8DD8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1059831"/>
            <a:ext cx="2537848" cy="450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E86D513-A7C8-F884-2334-8931945F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865" y="3225709"/>
            <a:ext cx="4145767" cy="233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E9261-E993-91B6-F00C-4D6481DFA932}"/>
              </a:ext>
            </a:extLst>
          </p:cNvPr>
          <p:cNvSpPr txBox="1"/>
          <p:nvPr/>
        </p:nvSpPr>
        <p:spPr>
          <a:xfrm>
            <a:off x="2132415" y="5877272"/>
            <a:ext cx="792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화면 방향 전환을 확인하고 싶다면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orientation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orientation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portrait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landscape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디바이스의 방향 확인 가능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9596E8-5E37-5CD9-7016-2FBD1DBDD77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70AA2C-CAB9-6177-74C3-D18D8B7E306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C53D5-3BF4-03CA-68A7-83DAF7B15EE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298173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5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뷰포트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301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591268-6E9A-9AD4-8C65-47B36BEE4F4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뷰포트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1EB7B-9A20-CF90-C936-1BDF54F80158}"/>
              </a:ext>
            </a:extLst>
          </p:cNvPr>
          <p:cNvSpPr txBox="1"/>
          <p:nvPr/>
        </p:nvSpPr>
        <p:spPr>
          <a:xfrm>
            <a:off x="1098989" y="3134722"/>
            <a:ext cx="8578412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latin typeface="+mn-ea"/>
              </a:rPr>
              <a:t>작성 예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b="0" i="0" u="none" strike="noStrike" baseline="0" dirty="0">
                <a:solidFill>
                  <a:srgbClr val="1754A6"/>
                </a:solidFill>
                <a:latin typeface="+mn-ea"/>
              </a:rPr>
              <a:t>&lt;</a:t>
            </a:r>
            <a:r>
              <a:rPr lang="en-US" altLang="ko-KR" sz="1400" b="0" i="0" u="none" strike="noStrike" baseline="0" dirty="0">
                <a:solidFill>
                  <a:srgbClr val="9F2B31"/>
                </a:solidFill>
                <a:latin typeface="+mn-ea"/>
              </a:rPr>
              <a:t>meta </a:t>
            </a:r>
            <a:r>
              <a:rPr lang="en-US" altLang="ko-KR" sz="1400" b="0" i="0" u="none" strike="noStrike" baseline="0" dirty="0">
                <a:solidFill>
                  <a:srgbClr val="EE3027"/>
                </a:solidFill>
                <a:latin typeface="+mn-ea"/>
              </a:rPr>
              <a:t>name</a:t>
            </a:r>
            <a:r>
              <a:rPr lang="en-US" altLang="ko-KR" sz="1400" b="0" i="0" u="none" strike="noStrike" baseline="0" dirty="0">
                <a:solidFill>
                  <a:srgbClr val="1754A6"/>
                </a:solidFill>
                <a:latin typeface="+mn-ea"/>
              </a:rPr>
              <a:t>="viewport" </a:t>
            </a:r>
            <a:r>
              <a:rPr lang="en-US" altLang="ko-KR" sz="1400" b="0" i="0" u="none" strike="noStrike" baseline="0" dirty="0">
                <a:solidFill>
                  <a:srgbClr val="EE3027"/>
                </a:solidFill>
                <a:latin typeface="+mn-ea"/>
              </a:rPr>
              <a:t>content</a:t>
            </a:r>
            <a:r>
              <a:rPr lang="en-US" altLang="ko-KR" sz="1400" b="0" i="0" u="none" strike="noStrike" baseline="0" dirty="0">
                <a:solidFill>
                  <a:srgbClr val="1754A6"/>
                </a:solidFill>
                <a:latin typeface="+mn-ea"/>
              </a:rPr>
              <a:t>="width=device-width, initial-scale=1, minimum-scale=1, </a:t>
            </a:r>
          </a:p>
          <a:p>
            <a:pPr algn="just"/>
            <a:r>
              <a:rPr lang="en-US" altLang="ko-KR" sz="1400" b="0" i="0" u="none" strike="noStrike" baseline="0" dirty="0">
                <a:solidFill>
                  <a:srgbClr val="1754A6"/>
                </a:solidFill>
                <a:latin typeface="+mn-ea"/>
              </a:rPr>
              <a:t>maximum-scale=1, user-scalable=no"&gt;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4C53DB-8732-4910-7E58-29906D7D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66" y="3741286"/>
            <a:ext cx="2629267" cy="2638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699754-CB9F-76C1-635A-4C7FB4A6BF1E}"/>
              </a:ext>
            </a:extLst>
          </p:cNvPr>
          <p:cNvSpPr txBox="1"/>
          <p:nvPr/>
        </p:nvSpPr>
        <p:spPr>
          <a:xfrm>
            <a:off x="3429000" y="5886450"/>
            <a:ext cx="4419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기본으로 설정된 </a:t>
            </a:r>
            <a:r>
              <a:rPr lang="ko-KR" altLang="en-US" sz="1000" b="0" i="0" u="none" strike="noStrike" baseline="0" dirty="0" err="1">
                <a:solidFill>
                  <a:srgbClr val="211D1E"/>
                </a:solidFill>
                <a:latin typeface="YoonV YoonGothic100Std_OTF"/>
              </a:rPr>
              <a:t>뷰포트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 영역 때문에 </a:t>
            </a:r>
            <a:endParaRPr lang="en-US" altLang="ko-KR" sz="1000" b="0" i="0" u="none" strike="noStrike" baseline="0" dirty="0">
              <a:solidFill>
                <a:srgbClr val="211D1E"/>
              </a:solidFill>
              <a:latin typeface="YoonV YoonGothic100Std_OTF"/>
            </a:endParaRPr>
          </a:p>
          <a:p>
            <a:pPr algn="just"/>
            <a:r>
              <a:rPr lang="en-US" altLang="ko-KR" sz="1000" dirty="0">
                <a:solidFill>
                  <a:srgbClr val="211D1E"/>
                </a:solidFill>
                <a:latin typeface="YoonV YoonGothic100Std_OTF"/>
              </a:rPr>
              <a:t>     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웹사이트의 모습이 작게 보이는 현상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A8189-AF54-22AD-F479-9BF26E1C693B}"/>
              </a:ext>
            </a:extLst>
          </p:cNvPr>
          <p:cNvSpPr txBox="1"/>
          <p:nvPr/>
        </p:nvSpPr>
        <p:spPr>
          <a:xfrm>
            <a:off x="381000" y="9827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뷰포트란</a:t>
            </a:r>
            <a:r>
              <a:rPr lang="en-US" altLang="ko-KR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933FD-8C02-E7C5-09C8-9CF2DE0BB6E1}"/>
              </a:ext>
            </a:extLst>
          </p:cNvPr>
          <p:cNvSpPr txBox="1"/>
          <p:nvPr/>
        </p:nvSpPr>
        <p:spPr>
          <a:xfrm>
            <a:off x="381000" y="1669530"/>
            <a:ext cx="10874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0" dirty="0" err="1"/>
              <a:t>뷰포트는</a:t>
            </a:r>
            <a:r>
              <a:rPr kumimoji="1" lang="ko-KR" altLang="en-US" b="0" dirty="0"/>
              <a:t> 화면에서 실제 내용이 표시되는 영역</a:t>
            </a:r>
            <a:r>
              <a:rPr kumimoji="1" lang="en-US" altLang="ko-KR" b="0" dirty="0"/>
              <a:t>.</a:t>
            </a:r>
          </a:p>
          <a:p>
            <a:r>
              <a:rPr kumimoji="1" lang="ko-KR" altLang="en-US" b="0" dirty="0"/>
              <a:t>데스크톱은 사용자가 설정한 해상도가 </a:t>
            </a:r>
            <a:r>
              <a:rPr kumimoji="1" lang="ko-KR" altLang="en-US" b="0" dirty="0" err="1"/>
              <a:t>뷰포트</a:t>
            </a:r>
            <a:r>
              <a:rPr kumimoji="1" lang="ko-KR" altLang="en-US" b="0" dirty="0"/>
              <a:t> 영역이고</a:t>
            </a:r>
            <a:r>
              <a:rPr kumimoji="1" lang="en-US" altLang="ko-KR" b="0" dirty="0"/>
              <a:t>, </a:t>
            </a:r>
            <a:r>
              <a:rPr kumimoji="1" lang="ko-KR" altLang="en-US" b="0" dirty="0"/>
              <a:t>스마트 기기는 기본 설정되어 있는 값이 </a:t>
            </a:r>
            <a:r>
              <a:rPr kumimoji="1" lang="ko-KR" altLang="en-US" b="0" dirty="0" err="1"/>
              <a:t>뷰포트</a:t>
            </a:r>
            <a:r>
              <a:rPr kumimoji="1" lang="ko-KR" altLang="en-US" b="0" dirty="0"/>
              <a:t> 영역</a:t>
            </a:r>
            <a:r>
              <a:rPr kumimoji="1" lang="en-US" altLang="ko-KR" b="0" dirty="0"/>
              <a:t>.</a:t>
            </a:r>
            <a:endParaRPr kumimoji="1" lang="en-US" altLang="ko-KR" sz="1200" b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4B9AD3-BE09-038E-8B1C-87CE5A1BD3F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41593B-F3DC-B2CA-9C2C-A549BB85912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A64D9F-8A3A-0D63-5858-34338CC63AE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043532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591268-6E9A-9AD4-8C65-47B36BEE4F4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뷰포트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이해하기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BA9B5E-B9A8-71FF-5CE1-51A3643DC352}"/>
              </a:ext>
            </a:extLst>
          </p:cNvPr>
          <p:cNvGraphicFramePr>
            <a:graphicFrameLocks noGrp="1"/>
          </p:cNvGraphicFramePr>
          <p:nvPr/>
        </p:nvGraphicFramePr>
        <p:xfrm>
          <a:off x="981075" y="2030728"/>
          <a:ext cx="8562974" cy="321018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55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속성명</a:t>
                      </a:r>
                      <a:endParaRPr lang="ko-KR" altLang="en-US" sz="1400" dirty="0"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속성값</a:t>
                      </a:r>
                      <a:endParaRPr lang="ko-KR" altLang="en-US" sz="1400" dirty="0"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속성 설명</a:t>
                      </a:r>
                      <a:endParaRPr lang="ko-KR" altLang="en-US" sz="1400" dirty="0"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device-width,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양수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뷰포트의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너비를 지정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device-height,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양수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뷰포트의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높이를 지정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3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initial-scale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양수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뷰포트의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초기 배율을 지정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기본값은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1). 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보다 작은 값을 사용하면 축소된 페이지를 표시하고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보다 큰 값을 사용하면 확대된 페이지를 표시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user-scalable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yes,no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뷰포트의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축소 여부를 지정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기본값은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yes).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반대로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설정하면 사용자가 페이지를 확대 할 수 없음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6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minimum-scale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양수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뷰포트의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최소 축소 비율을 지정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기본값은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0.25).</a:t>
                      </a: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9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maximum-scale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양수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뷰포트의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최대 확대 비율을 지정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기본값은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5.0).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7E2A25-E55B-E23B-94AA-D1B0AC24C56D}"/>
              </a:ext>
            </a:extLst>
          </p:cNvPr>
          <p:cNvSpPr txBox="1"/>
          <p:nvPr/>
        </p:nvSpPr>
        <p:spPr>
          <a:xfrm>
            <a:off x="981075" y="5417413"/>
            <a:ext cx="856297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solidFill>
                  <a:srgbClr val="211D1E"/>
                </a:solidFill>
                <a:latin typeface="HelveticaNeueLT Std Lt"/>
              </a:rPr>
              <a:t>※ </a:t>
            </a:r>
            <a:r>
              <a:rPr lang="en-US" altLang="ko-KR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minimum-scale</a:t>
            </a:r>
            <a:r>
              <a:rPr lang="ko-KR" altLang="en-US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과 </a:t>
            </a:r>
            <a:r>
              <a:rPr lang="en-US" altLang="ko-KR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maximum-scale </a:t>
            </a:r>
            <a:r>
              <a:rPr lang="ko-KR" altLang="en-US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속성은 각각 값을 </a:t>
            </a:r>
            <a:r>
              <a:rPr lang="en-US" altLang="ko-KR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1.0</a:t>
            </a:r>
            <a:r>
              <a:rPr lang="ko-KR" altLang="en-US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으로 지정할 경우 </a:t>
            </a:r>
            <a:r>
              <a:rPr lang="en-US" altLang="ko-KR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user-scalable</a:t>
            </a:r>
            <a:r>
              <a:rPr lang="ko-KR" altLang="en-US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을 ‘</a:t>
            </a:r>
            <a:r>
              <a:rPr lang="en-US" altLang="ko-KR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yes’</a:t>
            </a:r>
            <a:r>
              <a:rPr lang="ko-KR" altLang="en-US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로 지정하더라도 사용자가 화면을 확대하거나 축소할 수 없음</a:t>
            </a:r>
            <a:r>
              <a:rPr lang="en-US" altLang="ko-KR" sz="1050" b="0" i="0" u="none" strike="noStrike" baseline="0" dirty="0">
                <a:solidFill>
                  <a:srgbClr val="211D1E"/>
                </a:solidFill>
                <a:latin typeface="HelveticaNeueLT Std Lt"/>
              </a:rPr>
              <a:t>.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59D1C-A39C-A8A2-DC12-88418738FFE6}"/>
              </a:ext>
            </a:extLst>
          </p:cNvPr>
          <p:cNvSpPr txBox="1"/>
          <p:nvPr/>
        </p:nvSpPr>
        <p:spPr>
          <a:xfrm>
            <a:off x="364672" y="93055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뷰포트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속성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7F852C-0760-F013-B9AB-DABECB6C3FE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A685E1-F0CF-05BE-2DCA-627FEF15BDE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8B0AE9-7A2E-870D-99CB-6E442911B38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80551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591268-6E9A-9AD4-8C65-47B36BEE4F4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뷰포트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이해하기</a:t>
            </a:r>
          </a:p>
        </p:txBody>
      </p:sp>
      <p:pic>
        <p:nvPicPr>
          <p:cNvPr id="3" name="그림 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225A3F3-161D-6DB6-EACC-566AD317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91" y="2336600"/>
            <a:ext cx="4529634" cy="3880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15CC8-4EDD-B1A6-D8CE-F37AB941F9B8}"/>
              </a:ext>
            </a:extLst>
          </p:cNvPr>
          <p:cNvSpPr txBox="1"/>
          <p:nvPr/>
        </p:nvSpPr>
        <p:spPr>
          <a:xfrm>
            <a:off x="359229" y="95218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뷰포트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영역 확인하기</a:t>
            </a:r>
            <a:endParaRPr lang="en-US" altLang="ko-KR" sz="2400" b="1" dirty="0">
              <a:solidFill>
                <a:srgbClr val="007EC5"/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9C96F0-5828-44E0-DCA5-4593B6CCCC66}"/>
              </a:ext>
            </a:extLst>
          </p:cNvPr>
          <p:cNvSpPr txBox="1"/>
          <p:nvPr/>
        </p:nvSpPr>
        <p:spPr>
          <a:xfrm>
            <a:off x="5935252" y="2336600"/>
            <a:ext cx="5252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0" dirty="0"/>
              <a:t>크롬 브라우저에서 </a:t>
            </a:r>
            <a:r>
              <a:rPr kumimoji="1" lang="en-US" altLang="ko-KR" b="0" dirty="0"/>
              <a:t>[</a:t>
            </a:r>
            <a:r>
              <a:rPr kumimoji="1" lang="ko-KR" altLang="en-US" b="0" dirty="0"/>
              <a:t>검사</a:t>
            </a:r>
            <a:r>
              <a:rPr kumimoji="1" lang="en-US" altLang="ko-KR" b="0" dirty="0"/>
              <a:t>]</a:t>
            </a:r>
            <a:r>
              <a:rPr kumimoji="1" lang="ko-KR" altLang="en-US" b="0" dirty="0"/>
              <a:t> 도구를 사용해서 확인</a:t>
            </a:r>
            <a:r>
              <a:rPr kumimoji="1" lang="en-US" altLang="ko-KR" b="0" dirty="0"/>
              <a:t>(</a:t>
            </a:r>
            <a:r>
              <a:rPr kumimoji="1" lang="ko-KR" altLang="en-US" b="0" dirty="0"/>
              <a:t>단축키</a:t>
            </a:r>
            <a:r>
              <a:rPr kumimoji="1" lang="en-US" altLang="ko-KR" b="0" dirty="0"/>
              <a:t>: Ctrl + Shift + </a:t>
            </a:r>
            <a:r>
              <a:rPr kumimoji="1" lang="en-US" altLang="ko-KR" b="0" dirty="0" err="1"/>
              <a:t>i</a:t>
            </a:r>
            <a:r>
              <a:rPr kumimoji="1" lang="en-US" altLang="ko-KR" b="0" dirty="0"/>
              <a:t> </a:t>
            </a:r>
            <a:r>
              <a:rPr kumimoji="1" lang="ko-KR" altLang="en-US" b="0" dirty="0"/>
              <a:t>또는 </a:t>
            </a:r>
            <a:r>
              <a:rPr kumimoji="1" lang="en-US" altLang="ko-KR" b="0" dirty="0"/>
              <a:t>F12).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2051901-67F0-E6BC-FB16-62B86143469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213042-5DC5-FA36-2935-DF250E1AC20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0DF42-2773-2C74-686C-48A11958E66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75075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10383157" cy="22329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3.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검색 엔진 최적화가 가능하다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!</a:t>
            </a:r>
          </a:p>
          <a:p>
            <a:r>
              <a:rPr kumimoji="1" lang="ko-KR" altLang="en-US" sz="1800" b="0" dirty="0"/>
              <a:t>검색 엔진 최적화란 포털 사이트 또는 검색 사이트에서 사용자가 특정 키워드로 검색을 했을 때 나오는 웹사이트 검색 결과</a:t>
            </a:r>
            <a:r>
              <a:rPr kumimoji="1" lang="ko-KR" altLang="en-US" b="0" dirty="0"/>
              <a:t>의</a:t>
            </a:r>
            <a:r>
              <a:rPr kumimoji="1" lang="ko-KR" altLang="en-US" sz="1800" b="0" dirty="0"/>
              <a:t> 상위 </a:t>
            </a:r>
            <a:r>
              <a:rPr kumimoji="1" lang="ko-KR" altLang="en-US" b="0" dirty="0"/>
              <a:t>노출</a:t>
            </a:r>
            <a:r>
              <a:rPr kumimoji="1" lang="ko-KR" altLang="en-US" sz="1800" b="0" dirty="0"/>
              <a:t>을 뜻함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만약 모바일 버전 </a:t>
            </a:r>
            <a:r>
              <a:rPr kumimoji="1" lang="en-US" altLang="ko-KR" sz="1800" b="0" dirty="0"/>
              <a:t>PC </a:t>
            </a:r>
            <a:r>
              <a:rPr kumimoji="1" lang="ko-KR" altLang="en-US" sz="1800" b="0" dirty="0"/>
              <a:t>버전 같이 </a:t>
            </a:r>
            <a:r>
              <a:rPr kumimoji="1" lang="en-US" altLang="ko-KR" b="0" dirty="0"/>
              <a:t>2</a:t>
            </a:r>
            <a:r>
              <a:rPr kumimoji="1" lang="ko-KR" altLang="en-US" b="0" dirty="0"/>
              <a:t>개의</a:t>
            </a:r>
            <a:r>
              <a:rPr kumimoji="1" lang="ko-KR" altLang="en-US" sz="1800" b="0" dirty="0"/>
              <a:t> 웹사이트가 있으면</a:t>
            </a:r>
            <a:r>
              <a:rPr kumimoji="1" lang="en-US" altLang="ko-KR" sz="1800" b="0" dirty="0"/>
              <a:t> </a:t>
            </a:r>
            <a:r>
              <a:rPr kumimoji="1" lang="ko-KR" altLang="en-US" sz="1800" b="0" dirty="0"/>
              <a:t>주소가 </a:t>
            </a:r>
            <a:r>
              <a:rPr kumimoji="1" lang="en-US" altLang="ko-KR" b="0" dirty="0"/>
              <a:t>2</a:t>
            </a:r>
            <a:r>
              <a:rPr kumimoji="1" lang="ko-KR" altLang="en-US" sz="1800" b="0" dirty="0"/>
              <a:t>개이기 때문에</a:t>
            </a:r>
            <a:r>
              <a:rPr kumimoji="1" lang="en-US" altLang="ko-KR" b="0" dirty="0"/>
              <a:t> </a:t>
            </a:r>
            <a:r>
              <a:rPr kumimoji="1" lang="ko-KR" altLang="en-US" sz="1800" b="0" dirty="0"/>
              <a:t>검색 결과에서 상위권에 배치되기 어려움</a:t>
            </a:r>
            <a:r>
              <a:rPr kumimoji="1" lang="en-US" altLang="ko-KR" sz="1800" b="0" dirty="0"/>
              <a:t>. </a:t>
            </a:r>
          </a:p>
          <a:p>
            <a:r>
              <a:rPr kumimoji="1" lang="ko-KR" altLang="en-US" sz="1800" b="0" dirty="0"/>
              <a:t>하지만 반응형  웹은 </a:t>
            </a:r>
            <a:r>
              <a:rPr kumimoji="1" lang="en-US" altLang="ko-KR" sz="1800" b="0" dirty="0"/>
              <a:t>1</a:t>
            </a:r>
            <a:r>
              <a:rPr kumimoji="1" lang="ko-KR" altLang="en-US" sz="1800" b="0" dirty="0"/>
              <a:t>개의 주소와 </a:t>
            </a:r>
            <a:r>
              <a:rPr kumimoji="1" lang="en-US" altLang="ko-KR" sz="1800" b="0" dirty="0"/>
              <a:t>1</a:t>
            </a:r>
            <a:r>
              <a:rPr kumimoji="1" lang="ko-KR" altLang="en-US" sz="1800" b="0" dirty="0"/>
              <a:t>개 파일</a:t>
            </a:r>
            <a:r>
              <a:rPr kumimoji="1" lang="en-US" altLang="ko-KR" sz="1800" b="0" dirty="0"/>
              <a:t>(HTML)</a:t>
            </a:r>
            <a:r>
              <a:rPr kumimoji="1" lang="ko-KR" altLang="en-US" sz="1800" b="0" dirty="0"/>
              <a:t>만 있어 검색 결과에 잘 노출될 수 있음</a:t>
            </a:r>
            <a:r>
              <a:rPr kumimoji="1" lang="en-US" altLang="ko-KR" sz="1800" b="0" dirty="0"/>
              <a:t>.</a:t>
            </a:r>
          </a:p>
          <a:p>
            <a:endParaRPr kumimoji="1" lang="en-US" altLang="ko-KR" sz="1800" b="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DFEC19F-9041-4ACF-8218-20C4A253E971}"/>
              </a:ext>
            </a:extLst>
          </p:cNvPr>
          <p:cNvSpPr txBox="1">
            <a:spLocks/>
          </p:cNvSpPr>
          <p:nvPr/>
        </p:nvSpPr>
        <p:spPr>
          <a:xfrm>
            <a:off x="732517" y="3978727"/>
            <a:ext cx="10383157" cy="223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4.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미래 지향적 기술이다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!</a:t>
            </a:r>
          </a:p>
          <a:p>
            <a:r>
              <a:rPr kumimoji="1" lang="ko-KR" altLang="en-US" b="0" dirty="0"/>
              <a:t>시대가 변할 수록 기기가 다양해지고</a:t>
            </a:r>
            <a:r>
              <a:rPr kumimoji="1" lang="en-US" altLang="ko-KR" b="0" dirty="0"/>
              <a:t>, </a:t>
            </a:r>
            <a:r>
              <a:rPr kumimoji="1" lang="ko-KR" altLang="en-US" b="0" dirty="0"/>
              <a:t>고정 형태의 웹사이트는 잘려서 보이는 문제가 발생</a:t>
            </a:r>
            <a:r>
              <a:rPr kumimoji="1" lang="en-US" altLang="ko-KR" b="0" dirty="0"/>
              <a:t>.</a:t>
            </a:r>
          </a:p>
          <a:p>
            <a:r>
              <a:rPr kumimoji="1" lang="ko-KR" altLang="en-US" b="0" dirty="0"/>
              <a:t>하지만 반응형 웹은 웹사이트의 구조를 환경에 따라 최적화된 구조로 바꾼 웹사이트를 보여줌</a:t>
            </a:r>
            <a:r>
              <a:rPr kumimoji="1" lang="en-US" altLang="ko-KR" b="0" dirty="0"/>
              <a:t>.</a:t>
            </a:r>
            <a:endParaRPr kumimoji="1" lang="ko-KR" altLang="en-US" b="0" dirty="0"/>
          </a:p>
          <a:p>
            <a:r>
              <a:rPr kumimoji="1" lang="ko-KR" altLang="en-US" b="0" dirty="0"/>
              <a:t>앞으로 어떤 화면의 기기가 나올지 모르는 상황에서 반응형 웹은 웹 기술 중 가장 미래 지향적이다</a:t>
            </a:r>
            <a:r>
              <a:rPr kumimoji="1" lang="en-US" altLang="ko-KR" b="0" dirty="0"/>
              <a:t>.</a:t>
            </a:r>
          </a:p>
          <a:p>
            <a:endParaRPr kumimoji="1" lang="en-US" altLang="ko-KR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0A796-4463-1C4D-58DF-71CCE4BBFA0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왜 반응형 웹인가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C5095C6-4B09-4513-CCCE-B491F9998E4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8AC38B-B5BD-7BFC-B528-018295B955C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ADE21-C096-47C2-475F-3808276AD9B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14744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9202057" cy="1728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세계가 주목하는 반응형 웹의 기술</a:t>
            </a:r>
            <a:endParaRPr kumimoji="1" lang="en-US" altLang="ko-KR" b="0" dirty="0"/>
          </a:p>
          <a:p>
            <a:r>
              <a:rPr kumimoji="1" lang="ko-KR" altLang="en-US" sz="1800" b="0" dirty="0"/>
              <a:t>이미 세계 각지에서 반응형 웹으로 개편한 웹사이트들이 앞 다투어 선보임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워드프레스 같은 </a:t>
            </a:r>
            <a:r>
              <a:rPr kumimoji="1" lang="en-US" altLang="ko-KR" sz="1800" b="0" dirty="0"/>
              <a:t>CMS </a:t>
            </a:r>
            <a:r>
              <a:rPr kumimoji="1" lang="ko-KR" altLang="en-US" sz="1800" b="0" dirty="0"/>
              <a:t>도구를 이용해 제작한 웹사이트를 판매하는 사이트에서도 대부분의 상품이 반응형 웹으로 제작되어 있음</a:t>
            </a:r>
            <a:r>
              <a:rPr kumimoji="1" lang="en-US" altLang="ko-KR" sz="1800" b="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EC80B-9E76-459A-BE04-912C2FFAE4FB}"/>
              </a:ext>
            </a:extLst>
          </p:cNvPr>
          <p:cNvSpPr txBox="1"/>
          <p:nvPr/>
        </p:nvSpPr>
        <p:spPr>
          <a:xfrm>
            <a:off x="5381624" y="5946386"/>
            <a:ext cx="35999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u="none" strike="noStrike" baseline="0" dirty="0">
                <a:solidFill>
                  <a:srgbClr val="007EC5"/>
                </a:solidFill>
                <a:latin typeface="YoonV YoonGothic100Std_OTF"/>
              </a:rPr>
              <a:t>▶ </a:t>
            </a:r>
            <a:r>
              <a:rPr lang="ko-KR" altLang="en-US" sz="1000" b="0" i="0" u="none" strike="noStrike" baseline="0" dirty="0">
                <a:solidFill>
                  <a:srgbClr val="211D1E"/>
                </a:solidFill>
                <a:latin typeface="YoonV YoonGothic100Std_OTF"/>
              </a:rPr>
              <a:t>반응형 웹으로 개발된 웹사이트를 판매하는 사이트</a:t>
            </a:r>
            <a:endParaRPr lang="ko-KR" altLang="en-US" sz="2400" dirty="0"/>
          </a:p>
        </p:txBody>
      </p:sp>
      <p:pic>
        <p:nvPicPr>
          <p:cNvPr id="6" name="Picture 2" descr="C:\Users\kimuna\Downloads\140424_조판원고\images\첫째마당\그림1-10.jpg">
            <a:extLst>
              <a:ext uri="{FF2B5EF4-FFF2-40B4-BE49-F238E27FC236}">
                <a16:creationId xmlns:a16="http://schemas.microsoft.com/office/drawing/2014/main" id="{C23622BD-9A27-43BB-900E-5E2F9C3AF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699" y="3080664"/>
            <a:ext cx="4352925" cy="317542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8FDEA2-ED54-6E2A-C229-78EF3EAD8A7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사례로 알아보는 반응형 웹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5BCC35A-B3DE-6A4B-7076-84E77A22DE8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095CB7-C27C-E718-65BE-08B19B4B65D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A3F28-3339-4B5D-334C-B4A97FC6EAC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42102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모바일 기기와 웹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87E43-95B9-F4B4-5A57-04BDC376DEC9}"/>
              </a:ext>
            </a:extLst>
          </p:cNvPr>
          <p:cNvSpPr txBox="1"/>
          <p:nvPr/>
        </p:nvSpPr>
        <p:spPr>
          <a:xfrm>
            <a:off x="436227" y="1307853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반응형 웹 디자인</a:t>
            </a:r>
            <a:endParaRPr lang="en-US" altLang="ko-KR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279CD-A5C2-97EF-64EF-05B0A5F36AC3}"/>
              </a:ext>
            </a:extLst>
          </p:cNvPr>
          <p:cNvSpPr/>
          <p:nvPr/>
        </p:nvSpPr>
        <p:spPr>
          <a:xfrm>
            <a:off x="436226" y="1780374"/>
            <a:ext cx="5276675" cy="231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웹 사이트의 내용을 그대로 유지하면서 다양한 화면 크기에 맞게 웹 사이트를 표시하는 방법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다양한 화면 크기의 모바일 기기들이 계속 쏟아져 나오는데 그 때마다 그 크기에 맞춘 사이트를 별도로 제작하는 것은 비효율적</a:t>
            </a:r>
            <a:br>
              <a:rPr lang="en-US" altLang="ko-KR" sz="1400">
                <a:latin typeface="+mn-ea"/>
              </a:rPr>
            </a:b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화면 크기에 ‘반응’해 화면 요소들을 자동으로 바꾸어 사이트를 구현하는 것이 바로 반응형 웹 디자인</a:t>
            </a:r>
            <a:endParaRPr lang="ko-KR" altLang="en-US" sz="1400"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07568E9-08C4-9C77-115C-23A03EB0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6" y="4270676"/>
            <a:ext cx="5276676" cy="2220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0A618-3D22-22B1-90EC-BF56C3DFB0D9}"/>
              </a:ext>
            </a:extLst>
          </p:cNvPr>
          <p:cNvSpPr txBox="1"/>
          <p:nvPr/>
        </p:nvSpPr>
        <p:spPr>
          <a:xfrm>
            <a:off x="6971251" y="1307853"/>
            <a:ext cx="33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반응형 웹 디자인의 장단점</a:t>
            </a:r>
            <a:endParaRPr lang="en-US" altLang="ko-KR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E91FC8-1AB5-2685-4AFB-F23860B93585}"/>
              </a:ext>
            </a:extLst>
          </p:cNvPr>
          <p:cNvSpPr/>
          <p:nvPr/>
        </p:nvSpPr>
        <p:spPr>
          <a:xfrm>
            <a:off x="6981481" y="2501332"/>
            <a:ext cx="544261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모든 스마트 기기에서 접속 가능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가로 모드에 맞춘 레이아웃 변경 가능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사이트 유지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관리 용이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EEF74-B407-E048-1EAA-86D355991910}"/>
              </a:ext>
            </a:extLst>
          </p:cNvPr>
          <p:cNvSpPr txBox="1"/>
          <p:nvPr/>
        </p:nvSpPr>
        <p:spPr>
          <a:xfrm>
            <a:off x="7147420" y="2083244"/>
            <a:ext cx="1367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장점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4FA2E-48A5-FC81-6D72-B5A8C6C53C59}"/>
              </a:ext>
            </a:extLst>
          </p:cNvPr>
          <p:cNvSpPr txBox="1"/>
          <p:nvPr/>
        </p:nvSpPr>
        <p:spPr>
          <a:xfrm>
            <a:off x="7147420" y="3878420"/>
            <a:ext cx="1367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단점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536EF3-1AC2-3C02-3CBC-E961A7212812}"/>
              </a:ext>
            </a:extLst>
          </p:cNvPr>
          <p:cNvSpPr/>
          <p:nvPr/>
        </p:nvSpPr>
        <p:spPr>
          <a:xfrm>
            <a:off x="6981481" y="4369303"/>
            <a:ext cx="5442615" cy="69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반응형 웹 기술이 최신 웹 표준인 </a:t>
            </a:r>
            <a:r>
              <a:rPr lang="en-US" altLang="ko-KR" sz="1400">
                <a:latin typeface="+mn-ea"/>
              </a:rPr>
              <a:t>CSS3</a:t>
            </a:r>
            <a:r>
              <a:rPr lang="ko-KR" altLang="en-US" sz="1400">
                <a:latin typeface="+mn-ea"/>
              </a:rPr>
              <a:t>의 일부</a:t>
            </a:r>
            <a:br>
              <a:rPr lang="en-US" altLang="ko-KR" sz="1400">
                <a:latin typeface="+mn-ea"/>
              </a:rPr>
            </a:b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최신 모던 웹 브라우저에서만 지원됨</a:t>
            </a:r>
            <a:endParaRPr lang="en-US" altLang="ko-KR" sz="1400"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52A260-D7B8-9D68-C269-75305D7ADD56}"/>
              </a:ext>
            </a:extLst>
          </p:cNvPr>
          <p:cNvCxnSpPr/>
          <p:nvPr/>
        </p:nvCxnSpPr>
        <p:spPr>
          <a:xfrm>
            <a:off x="6274965" y="1224793"/>
            <a:ext cx="0" cy="51508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E9A0B6-7616-B020-EECA-BBECEA7A311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0C23AB-E32D-1B64-48AF-F68211EBC21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4FD52B-0CAC-76FD-7A11-0C681AA260B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84135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5260</Words>
  <Application>Microsoft Office PowerPoint</Application>
  <PresentationFormat>와이드스크린</PresentationFormat>
  <Paragraphs>739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D2Coding</vt:lpstr>
      <vt:lpstr>HelveticaNeueLT Std Lt</vt:lpstr>
      <vt:lpstr>KoPubWorld돋움체 Bold</vt:lpstr>
      <vt:lpstr>notokr</vt:lpstr>
      <vt:lpstr>TDc_SSiGothic_120_OTF</vt:lpstr>
      <vt:lpstr>TDc_SSiMyungJo_120_OTF</vt:lpstr>
      <vt:lpstr>YoonV YoonGothic100Std_OTF</vt:lpstr>
      <vt:lpstr>나눔고딕</vt:lpstr>
      <vt:lpstr>나눔고딕 Light</vt:lpstr>
      <vt:lpstr>Malgun Gothic</vt:lpstr>
      <vt:lpstr>Malgun Gothic</vt:lpstr>
      <vt:lpstr>Arial</vt:lpstr>
      <vt:lpstr>Wingdings</vt:lpstr>
      <vt:lpstr>Office 테마</vt:lpstr>
      <vt:lpstr>PowerPoint 프레젠테이션</vt:lpstr>
      <vt:lpstr>01[HTML+CSS+ JAVASCRIPT] 반응형웹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가변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03[HTML+CSS+ JAVASCRIPT] @규칙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04[HTML+CSS+ JAVASCRIPT] 미디어쿼리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05[HTML+CSS+ JAVASCRIPT] 뷰포트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24</cp:revision>
  <dcterms:created xsi:type="dcterms:W3CDTF">2023-02-26T07:55:58Z</dcterms:created>
  <dcterms:modified xsi:type="dcterms:W3CDTF">2023-05-13T07:47:30Z</dcterms:modified>
</cp:coreProperties>
</file>